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57" r:id="rId5"/>
    <p:sldId id="262" r:id="rId6"/>
    <p:sldId id="261" r:id="rId7"/>
    <p:sldId id="263" r:id="rId8"/>
    <p:sldId id="267" r:id="rId9"/>
    <p:sldId id="271" r:id="rId10"/>
    <p:sldId id="268" r:id="rId11"/>
  </p:sldIdLst>
  <p:sldSz cx="18288000" cy="10287000"/>
  <p:notesSz cx="6858000" cy="9144000"/>
  <p:embeddedFontLst>
    <p:embeddedFont>
      <p:font typeface="Heebo Light" pitchFamily="2" charset="-79"/>
      <p:regular r:id="rId13"/>
    </p:embeddedFont>
    <p:embeddedFont>
      <p:font typeface="Instrument Sans Medium" panose="020B0604020202020204" charset="0"/>
      <p:regular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Bold" panose="00000800000000000000" charset="0"/>
      <p:bold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Extra Bold" panose="020B0604020202020204" charset="0"/>
      <p:regular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03F6-C985-43B2-A2AC-049B2E234A82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7A0BB-773C-49D0-A712-F932EDF94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52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7A0BB-773C-49D0-A712-F932EDF943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8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7502" y="5590237"/>
            <a:ext cx="14099416" cy="1409941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7857" y="2407502"/>
            <a:ext cx="8015383" cy="375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>
              <a:lnSpc>
                <a:spcPts val="10248"/>
              </a:lnSpc>
              <a:spcBef>
                <a:spcPct val="0"/>
              </a:spcBef>
              <a:spcAft>
                <a:spcPts val="800"/>
              </a:spcAft>
            </a:pPr>
            <a:r>
              <a:rPr lang="en-GB" sz="7320" dirty="0" err="1">
                <a:solidFill>
                  <a:schemeClr val="tx2">
                    <a:lumMod val="75000"/>
                  </a:schemeClr>
                </a:solidFill>
                <a:latin typeface="Open Sans Extra Bold"/>
                <a:ea typeface="Open Sans Extra Bold"/>
                <a:cs typeface="Open Sans Extra Bold"/>
              </a:rPr>
              <a:t>MetaGuard</a:t>
            </a:r>
            <a:r>
              <a:rPr lang="en-GB" sz="7320" dirty="0">
                <a:solidFill>
                  <a:schemeClr val="tx2">
                    <a:lumMod val="75000"/>
                  </a:schemeClr>
                </a:solidFill>
                <a:latin typeface="Open Sans Extra Bold"/>
                <a:ea typeface="Open Sans Extra Bold"/>
                <a:cs typeface="Open Sans Extra Bold"/>
              </a:rPr>
              <a:t>: </a:t>
            </a:r>
            <a:r>
              <a:rPr lang="en-GB" sz="4800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</a:rPr>
              <a:t>Safeguarding DeFi and Metaverse Transactions</a:t>
            </a:r>
            <a:endParaRPr lang="en-GB" sz="7320" b="1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929195" y="8389571"/>
            <a:ext cx="3735531" cy="37355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687138" y="8600542"/>
            <a:ext cx="7366063" cy="97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5"/>
              </a:lnSpc>
              <a:spcBef>
                <a:spcPct val="0"/>
              </a:spcBef>
            </a:pPr>
            <a:r>
              <a:rPr lang="en-US" sz="2753" spc="-55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Bogdan Adamyk</a:t>
            </a:r>
            <a:r>
              <a:rPr lang="uk-UA" sz="2753" spc="-55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753" spc="-55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855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b.adamyk@aston.ac.uk</a:t>
            </a:r>
            <a:endParaRPr lang="en-US" sz="2753" spc="-55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573918" y="3143201"/>
            <a:ext cx="9146584" cy="5246370"/>
            <a:chOff x="0" y="0"/>
            <a:chExt cx="7981950" cy="4578350"/>
          </a:xfrm>
        </p:grpSpPr>
        <p:sp>
          <p:nvSpPr>
            <p:cNvPr id="20" name="Freeform 20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3261" b="-32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6" name="Picture 25" descr="A yellow background with black text&#10;&#10;AI-generated content may be incorrect.">
            <a:extLst>
              <a:ext uri="{FF2B5EF4-FFF2-40B4-BE49-F238E27FC236}">
                <a16:creationId xmlns:a16="http://schemas.microsoft.com/office/drawing/2014/main" id="{495DC7D7-E121-A843-894C-E4BC3D405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r="4630"/>
          <a:stretch/>
        </p:blipFill>
        <p:spPr>
          <a:xfrm>
            <a:off x="9634941" y="3483310"/>
            <a:ext cx="6980985" cy="4354519"/>
          </a:xfrm>
          <a:prstGeom prst="rect">
            <a:avLst/>
          </a:prstGeom>
        </p:spPr>
      </p:pic>
      <p:pic>
        <p:nvPicPr>
          <p:cNvPr id="27" name="Google Shape;126;p28">
            <a:extLst>
              <a:ext uri="{FF2B5EF4-FFF2-40B4-BE49-F238E27FC236}">
                <a16:creationId xmlns:a16="http://schemas.microsoft.com/office/drawing/2014/main" id="{9FD15841-E2E6-7676-DBA7-123C1EF983AE}"/>
              </a:ext>
            </a:extLst>
          </p:cNvPr>
          <p:cNvPicPr preferRelativeResize="0"/>
          <p:nvPr/>
        </p:nvPicPr>
        <p:blipFill rotWithShape="1">
          <a:blip r:embed="rId5"/>
          <a:srcRect t="23214" b="4743"/>
          <a:stretch/>
        </p:blipFill>
        <p:spPr>
          <a:xfrm>
            <a:off x="2314581" y="431652"/>
            <a:ext cx="3241965" cy="1514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15600" y="6836760"/>
            <a:ext cx="8819592" cy="168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10"/>
              </a:lnSpc>
              <a:spcBef>
                <a:spcPct val="0"/>
              </a:spcBef>
            </a:pPr>
            <a:r>
              <a:rPr lang="en-US" sz="8000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5221845" y="8084225"/>
            <a:ext cx="399176" cy="399176"/>
          </a:xfrm>
          <a:custGeom>
            <a:avLst/>
            <a:gdLst/>
            <a:ahLst/>
            <a:cxnLst/>
            <a:rect l="l" t="t" r="r" b="b"/>
            <a:pathLst>
              <a:path w="399176" h="399176">
                <a:moveTo>
                  <a:pt x="0" y="0"/>
                </a:moveTo>
                <a:lnTo>
                  <a:pt x="399175" y="0"/>
                </a:lnTo>
                <a:lnTo>
                  <a:pt x="399175" y="399175"/>
                </a:lnTo>
                <a:lnTo>
                  <a:pt x="0" y="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248276" y="8823057"/>
            <a:ext cx="399176" cy="399176"/>
          </a:xfrm>
          <a:custGeom>
            <a:avLst/>
            <a:gdLst/>
            <a:ahLst/>
            <a:cxnLst/>
            <a:rect l="l" t="t" r="r" b="b"/>
            <a:pathLst>
              <a:path w="399176" h="399176">
                <a:moveTo>
                  <a:pt x="0" y="0"/>
                </a:moveTo>
                <a:lnTo>
                  <a:pt x="399175" y="0"/>
                </a:lnTo>
                <a:lnTo>
                  <a:pt x="399175" y="399176"/>
                </a:lnTo>
                <a:lnTo>
                  <a:pt x="0" y="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221845" y="7029334"/>
            <a:ext cx="3747646" cy="51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50"/>
              </a:lnSpc>
              <a:spcBef>
                <a:spcPct val="0"/>
              </a:spcBef>
            </a:pPr>
            <a:r>
              <a:rPr lang="en-US" sz="2893" b="1" spc="-57" dirty="0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Bogdan Adamyk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48276" y="7556159"/>
            <a:ext cx="4069598" cy="33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674"/>
              </a:lnSpc>
              <a:spcBef>
                <a:spcPct val="0"/>
              </a:spcBef>
            </a:pPr>
            <a:r>
              <a:rPr lang="en-US" sz="1910" spc="-38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CEO &amp; Founder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79149" y="8858433"/>
            <a:ext cx="3788059" cy="30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34"/>
              </a:lnSpc>
              <a:spcBef>
                <a:spcPct val="0"/>
              </a:spcBef>
            </a:pPr>
            <a:r>
              <a:rPr lang="en-US" sz="1810" spc="-36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b.adamyk@aston.ac.uk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58367" y="8067255"/>
            <a:ext cx="3559508" cy="30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34"/>
              </a:lnSpc>
              <a:spcBef>
                <a:spcPct val="0"/>
              </a:spcBef>
            </a:pPr>
            <a:r>
              <a:rPr lang="en-US" sz="1810" spc="-36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+44-78822-80358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468408" y="9530041"/>
            <a:ext cx="8819592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4925441" y="3609788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7725C6-8B56-A40E-E231-8E50AF2578A1}"/>
              </a:ext>
            </a:extLst>
          </p:cNvPr>
          <p:cNvSpPr txBox="1"/>
          <p:nvPr/>
        </p:nvSpPr>
        <p:spPr>
          <a:xfrm>
            <a:off x="194286" y="1565849"/>
            <a:ext cx="967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Join us in revolutionising digital asset protection</a:t>
            </a:r>
            <a:endParaRPr lang="en-GB" sz="3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69C5A-656B-A23F-9B20-22498D7A0171}"/>
              </a:ext>
            </a:extLst>
          </p:cNvPr>
          <p:cNvSpPr txBox="1"/>
          <p:nvPr/>
        </p:nvSpPr>
        <p:spPr>
          <a:xfrm>
            <a:off x="194286" y="2693906"/>
            <a:ext cx="116101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💰 </a:t>
            </a:r>
            <a:r>
              <a:rPr lang="en-GB" sz="3200" b="1" dirty="0"/>
              <a:t>Seeking £100,000 investment</a:t>
            </a:r>
            <a:r>
              <a:rPr lang="en-GB" sz="3200" dirty="0"/>
              <a:t> for: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Scaling AI fraud detection &amp; risk modelling.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Expanding integrations with major DeFi platforms.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Growing the user base through targeted acquisition.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DCF8D5-7F58-5003-5F59-53E7B6D327E4}"/>
              </a:ext>
            </a:extLst>
          </p:cNvPr>
          <p:cNvSpPr txBox="1"/>
          <p:nvPr/>
        </p:nvSpPr>
        <p:spPr>
          <a:xfrm>
            <a:off x="457200" y="303656"/>
            <a:ext cx="1161010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5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Vision &amp; Call to Action</a:t>
            </a:r>
          </a:p>
        </p:txBody>
      </p:sp>
      <p:pic>
        <p:nvPicPr>
          <p:cNvPr id="31" name="Picture 30" descr="A purple billboard with yellow text&#10;&#10;AI-generated content may be incorrect.">
            <a:extLst>
              <a:ext uri="{FF2B5EF4-FFF2-40B4-BE49-F238E27FC236}">
                <a16:creationId xmlns:a16="http://schemas.microsoft.com/office/drawing/2014/main" id="{3A036EEE-8BC8-C7F3-7941-D8B4D6140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08" y="0"/>
            <a:ext cx="8720792" cy="52564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7CFF58C-1FF9-83E8-928B-7E9EFFA2346B}"/>
              </a:ext>
            </a:extLst>
          </p:cNvPr>
          <p:cNvSpPr txBox="1"/>
          <p:nvPr/>
        </p:nvSpPr>
        <p:spPr>
          <a:xfrm>
            <a:off x="2733945" y="5815308"/>
            <a:ext cx="117070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🔹 </a:t>
            </a:r>
            <a:r>
              <a:rPr lang="en-GB" sz="4000" b="1" dirty="0" err="1"/>
              <a:t>MetaGuard</a:t>
            </a:r>
            <a:r>
              <a:rPr lang="en-GB" sz="4000" b="1" dirty="0"/>
              <a:t>: Securing DeFi, Protecting the Future.</a:t>
            </a:r>
            <a:endParaRPr lang="en-GB" sz="4000" dirty="0"/>
          </a:p>
        </p:txBody>
      </p:sp>
      <p:pic>
        <p:nvPicPr>
          <p:cNvPr id="36" name="Picture 35" descr="A person in a suit&#10;&#10;AI-generated content may be incorrect.">
            <a:extLst>
              <a:ext uri="{FF2B5EF4-FFF2-40B4-BE49-F238E27FC236}">
                <a16:creationId xmlns:a16="http://schemas.microsoft.com/office/drawing/2014/main" id="{CEB49EC4-1DA2-564A-7166-311AFAFC4E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21584"/>
          <a:stretch/>
        </p:blipFill>
        <p:spPr>
          <a:xfrm>
            <a:off x="2768581" y="7006301"/>
            <a:ext cx="1947409" cy="2239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A5CF3639-7229-B5D2-3595-72DC5E19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21" y="7581545"/>
            <a:ext cx="1301287" cy="13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LinkedIn (@LinkedIn) / X">
            <a:extLst>
              <a:ext uri="{FF2B5EF4-FFF2-40B4-BE49-F238E27FC236}">
                <a16:creationId xmlns:a16="http://schemas.microsoft.com/office/drawing/2014/main" id="{ACAB933F-8343-E395-C51B-6AB86C97A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16" y="7617351"/>
            <a:ext cx="341422" cy="3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39601" y="1104900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782053" y="1596853"/>
            <a:ext cx="7244655" cy="3050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GB" sz="5400" b="1" dirty="0" err="1">
                <a:solidFill>
                  <a:srgbClr val="00206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MetaGuard</a:t>
            </a:r>
            <a:r>
              <a:rPr lang="en-GB" sz="5400" b="1" dirty="0"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</a:rPr>
              <a:t> stops fraud before it happens</a:t>
            </a:r>
            <a:endParaRPr lang="en-US" sz="5400" b="1" dirty="0">
              <a:latin typeface="Open Sans Extra Bold" panose="020B0604020202020204" charset="0"/>
              <a:ea typeface="Open Sans Extra Bold" panose="020B0604020202020204" charset="0"/>
              <a:cs typeface="Open Sans Extra Bold" panose="020B0604020202020204" charset="0"/>
              <a:sym typeface="Open Sans Extra Bold"/>
            </a:endParaRPr>
          </a:p>
        </p:txBody>
      </p:sp>
      <p:pic>
        <p:nvPicPr>
          <p:cNvPr id="19" name="Picture 18" descr="A computer screen with a logo on it&#10;&#10;AI-generated content may be incorrect.">
            <a:extLst>
              <a:ext uri="{FF2B5EF4-FFF2-40B4-BE49-F238E27FC236}">
                <a16:creationId xmlns:a16="http://schemas.microsoft.com/office/drawing/2014/main" id="{2EFFDFFC-9F5A-6D56-982B-2817B292E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4"/>
          <a:stretch/>
        </p:blipFill>
        <p:spPr>
          <a:xfrm>
            <a:off x="10514021" y="1409700"/>
            <a:ext cx="6402379" cy="601979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C8815E-2E01-D6A4-3B99-DE8AC72304E5}"/>
              </a:ext>
            </a:extLst>
          </p:cNvPr>
          <p:cNvSpPr txBox="1"/>
          <p:nvPr/>
        </p:nvSpPr>
        <p:spPr>
          <a:xfrm>
            <a:off x="651657" y="5639376"/>
            <a:ext cx="92188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3600" dirty="0" err="1">
                <a:solidFill>
                  <a:srgbClr val="002060"/>
                </a:solidFill>
              </a:rPr>
              <a:t>MetaGuard</a:t>
            </a:r>
            <a:r>
              <a:rPr lang="en-GB" sz="3600" dirty="0">
                <a:solidFill>
                  <a:srgbClr val="002060"/>
                </a:solidFill>
              </a:rPr>
              <a:t> is an AI-powered security layer for crypto wallets and DeFi platforms, providing: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sz="3600" b="1" dirty="0">
                <a:solidFill>
                  <a:srgbClr val="002060"/>
                </a:solidFill>
              </a:rPr>
              <a:t>real-time risk assessment</a:t>
            </a:r>
            <a:r>
              <a:rPr lang="en-GB" sz="3600" dirty="0">
                <a:solidFill>
                  <a:srgbClr val="002060"/>
                </a:solidFill>
              </a:rPr>
              <a:t>,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sz="3600" b="1" dirty="0">
                <a:solidFill>
                  <a:srgbClr val="002060"/>
                </a:solidFill>
              </a:rPr>
              <a:t>smart contract verification</a:t>
            </a:r>
            <a:r>
              <a:rPr lang="en-GB" sz="3600" dirty="0">
                <a:solidFill>
                  <a:srgbClr val="002060"/>
                </a:solidFill>
              </a:rPr>
              <a:t>, 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sz="3600" b="1" dirty="0">
                <a:solidFill>
                  <a:srgbClr val="002060"/>
                </a:solidFill>
              </a:rPr>
              <a:t>transaction simulation </a:t>
            </a:r>
            <a:r>
              <a:rPr lang="en-GB" sz="3600" dirty="0">
                <a:solidFill>
                  <a:srgbClr val="002060"/>
                </a:solidFill>
              </a:rPr>
              <a:t>—</a:t>
            </a:r>
          </a:p>
          <a:p>
            <a:pPr>
              <a:spcBef>
                <a:spcPct val="0"/>
              </a:spcBef>
            </a:pPr>
            <a:r>
              <a:rPr lang="en-GB" sz="3600" dirty="0">
                <a:solidFill>
                  <a:srgbClr val="002060"/>
                </a:solidFill>
              </a:rPr>
              <a:t>stopping fraud and hacks before execution.</a:t>
            </a:r>
            <a:endParaRPr lang="en-US" sz="3200" spc="-46" dirty="0">
              <a:solidFill>
                <a:srgbClr val="00206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" name="Google Shape;126;p28">
            <a:extLst>
              <a:ext uri="{FF2B5EF4-FFF2-40B4-BE49-F238E27FC236}">
                <a16:creationId xmlns:a16="http://schemas.microsoft.com/office/drawing/2014/main" id="{E9F39549-CFA3-B6F5-F62C-09BE6383A6FC}"/>
              </a:ext>
            </a:extLst>
          </p:cNvPr>
          <p:cNvPicPr preferRelativeResize="0"/>
          <p:nvPr/>
        </p:nvPicPr>
        <p:blipFill rotWithShape="1">
          <a:blip r:embed="rId3"/>
          <a:srcRect t="23214" b="4743"/>
          <a:stretch/>
        </p:blipFill>
        <p:spPr>
          <a:xfrm>
            <a:off x="15697200" y="267348"/>
            <a:ext cx="2245444" cy="837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2" name="Picture 31" descr="A large billboard with yellow and purple text&#10;&#10;AI-generated content may be incorrect.">
            <a:extLst>
              <a:ext uri="{FF2B5EF4-FFF2-40B4-BE49-F238E27FC236}">
                <a16:creationId xmlns:a16="http://schemas.microsoft.com/office/drawing/2014/main" id="{04162D10-DA87-ABA5-DA31-5E3132968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7021" r="31241" b="-23"/>
          <a:stretch/>
        </p:blipFill>
        <p:spPr>
          <a:xfrm>
            <a:off x="10159334" y="3848101"/>
            <a:ext cx="7969880" cy="6199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2845780" y="582572"/>
            <a:ext cx="79225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b="1" u="none" strike="noStrike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Problems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33748" y="1740499"/>
            <a:ext cx="9006427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GB" sz="4400" b="1" dirty="0"/>
              <a:t>Billions</a:t>
            </a:r>
            <a:r>
              <a:rPr lang="en-GB" sz="4400" dirty="0"/>
              <a:t> are lost annually – DeFi &amp; Metaverse transactions are at risk</a:t>
            </a:r>
            <a:endParaRPr lang="en-US" sz="4000" u="none" strike="noStrike" spc="-4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94175" y="8410948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56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802B0B-7B0D-289D-F41A-2C0DE87082A7}"/>
              </a:ext>
            </a:extLst>
          </p:cNvPr>
          <p:cNvGrpSpPr/>
          <p:nvPr/>
        </p:nvGrpSpPr>
        <p:grpSpPr>
          <a:xfrm>
            <a:off x="838200" y="4920828"/>
            <a:ext cx="11387207" cy="3686724"/>
            <a:chOff x="1375364" y="4814991"/>
            <a:chExt cx="11387207" cy="3686724"/>
          </a:xfrm>
        </p:grpSpPr>
        <p:grpSp>
          <p:nvGrpSpPr>
            <p:cNvPr id="16" name="Group 16"/>
            <p:cNvGrpSpPr/>
            <p:nvPr/>
          </p:nvGrpSpPr>
          <p:grpSpPr>
            <a:xfrm>
              <a:off x="1375364" y="5202991"/>
              <a:ext cx="11387207" cy="3298724"/>
              <a:chOff x="0" y="0"/>
              <a:chExt cx="2999100" cy="868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999100" cy="868800"/>
              </a:xfrm>
              <a:custGeom>
                <a:avLst/>
                <a:gdLst/>
                <a:ahLst/>
                <a:cxnLst/>
                <a:rect l="l" t="t" r="r" b="b"/>
                <a:pathLst>
                  <a:path w="2999100" h="868800">
                    <a:moveTo>
                      <a:pt x="9518" y="0"/>
                    </a:moveTo>
                    <a:lnTo>
                      <a:pt x="2989581" y="0"/>
                    </a:lnTo>
                    <a:cubicBezTo>
                      <a:pt x="2992106" y="0"/>
                      <a:pt x="2994527" y="1003"/>
                      <a:pt x="2996312" y="2788"/>
                    </a:cubicBezTo>
                    <a:cubicBezTo>
                      <a:pt x="2998097" y="4573"/>
                      <a:pt x="2999100" y="6994"/>
                      <a:pt x="2999100" y="9518"/>
                    </a:cubicBezTo>
                    <a:lnTo>
                      <a:pt x="2999100" y="859282"/>
                    </a:lnTo>
                    <a:cubicBezTo>
                      <a:pt x="2999100" y="861806"/>
                      <a:pt x="2998097" y="864227"/>
                      <a:pt x="2996312" y="866012"/>
                    </a:cubicBezTo>
                    <a:cubicBezTo>
                      <a:pt x="2994527" y="867797"/>
                      <a:pt x="2992106" y="868800"/>
                      <a:pt x="2989581" y="868800"/>
                    </a:cubicBezTo>
                    <a:lnTo>
                      <a:pt x="9518" y="868800"/>
                    </a:lnTo>
                    <a:cubicBezTo>
                      <a:pt x="4261" y="868800"/>
                      <a:pt x="0" y="864538"/>
                      <a:pt x="0" y="859282"/>
                    </a:cubicBezTo>
                    <a:lnTo>
                      <a:pt x="0" y="9518"/>
                    </a:lnTo>
                    <a:cubicBezTo>
                      <a:pt x="0" y="6994"/>
                      <a:pt x="1003" y="4573"/>
                      <a:pt x="2788" y="2788"/>
                    </a:cubicBezTo>
                    <a:cubicBezTo>
                      <a:pt x="4573" y="1003"/>
                      <a:pt x="6994" y="0"/>
                      <a:pt x="9518" y="0"/>
                    </a:cubicBezTo>
                    <a:close/>
                  </a:path>
                </a:pathLst>
              </a:custGeom>
              <a:solidFill>
                <a:srgbClr val="0056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999100" cy="906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255593" y="4814991"/>
              <a:ext cx="2772169" cy="685553"/>
              <a:chOff x="0" y="0"/>
              <a:chExt cx="1013291" cy="25058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13291" cy="250585"/>
              </a:xfrm>
              <a:custGeom>
                <a:avLst/>
                <a:gdLst/>
                <a:ahLst/>
                <a:cxnLst/>
                <a:rect l="l" t="t" r="r" b="b"/>
                <a:pathLst>
                  <a:path w="1013291" h="250585">
                    <a:moveTo>
                      <a:pt x="125293" y="0"/>
                    </a:moveTo>
                    <a:lnTo>
                      <a:pt x="887999" y="0"/>
                    </a:lnTo>
                    <a:cubicBezTo>
                      <a:pt x="921228" y="0"/>
                      <a:pt x="953097" y="13200"/>
                      <a:pt x="976594" y="36697"/>
                    </a:cubicBezTo>
                    <a:cubicBezTo>
                      <a:pt x="1000091" y="60194"/>
                      <a:pt x="1013291" y="92063"/>
                      <a:pt x="1013291" y="125293"/>
                    </a:cubicBezTo>
                    <a:lnTo>
                      <a:pt x="1013291" y="125293"/>
                    </a:lnTo>
                    <a:cubicBezTo>
                      <a:pt x="1013291" y="158522"/>
                      <a:pt x="1000091" y="190391"/>
                      <a:pt x="976594" y="213888"/>
                    </a:cubicBezTo>
                    <a:cubicBezTo>
                      <a:pt x="953097" y="237385"/>
                      <a:pt x="921228" y="250585"/>
                      <a:pt x="887999" y="250585"/>
                    </a:cubicBezTo>
                    <a:lnTo>
                      <a:pt x="125293" y="250585"/>
                    </a:lnTo>
                    <a:cubicBezTo>
                      <a:pt x="92063" y="250585"/>
                      <a:pt x="60194" y="237385"/>
                      <a:pt x="36697" y="213888"/>
                    </a:cubicBezTo>
                    <a:cubicBezTo>
                      <a:pt x="13200" y="190391"/>
                      <a:pt x="0" y="158522"/>
                      <a:pt x="0" y="125293"/>
                    </a:cubicBezTo>
                    <a:lnTo>
                      <a:pt x="0" y="125293"/>
                    </a:lnTo>
                    <a:cubicBezTo>
                      <a:pt x="0" y="92063"/>
                      <a:pt x="13200" y="60194"/>
                      <a:pt x="36697" y="36697"/>
                    </a:cubicBezTo>
                    <a:cubicBezTo>
                      <a:pt x="60194" y="13200"/>
                      <a:pt x="92063" y="0"/>
                      <a:pt x="1252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1407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13291" cy="31726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3480"/>
                  </a:lnSpc>
                  <a:spcBef>
                    <a:spcPct val="0"/>
                  </a:spcBef>
                </a:pPr>
                <a:r>
                  <a:rPr lang="en-US" sz="2486" b="1" u="none" strike="noStrike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Problem 01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5912407" y="4814991"/>
              <a:ext cx="2772169" cy="685553"/>
              <a:chOff x="0" y="0"/>
              <a:chExt cx="1013291" cy="25058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013291" cy="250585"/>
              </a:xfrm>
              <a:custGeom>
                <a:avLst/>
                <a:gdLst/>
                <a:ahLst/>
                <a:cxnLst/>
                <a:rect l="l" t="t" r="r" b="b"/>
                <a:pathLst>
                  <a:path w="1013291" h="250585">
                    <a:moveTo>
                      <a:pt x="125293" y="0"/>
                    </a:moveTo>
                    <a:lnTo>
                      <a:pt x="887999" y="0"/>
                    </a:lnTo>
                    <a:cubicBezTo>
                      <a:pt x="921228" y="0"/>
                      <a:pt x="953097" y="13200"/>
                      <a:pt x="976594" y="36697"/>
                    </a:cubicBezTo>
                    <a:cubicBezTo>
                      <a:pt x="1000091" y="60194"/>
                      <a:pt x="1013291" y="92063"/>
                      <a:pt x="1013291" y="125293"/>
                    </a:cubicBezTo>
                    <a:lnTo>
                      <a:pt x="1013291" y="125293"/>
                    </a:lnTo>
                    <a:cubicBezTo>
                      <a:pt x="1013291" y="158522"/>
                      <a:pt x="1000091" y="190391"/>
                      <a:pt x="976594" y="213888"/>
                    </a:cubicBezTo>
                    <a:cubicBezTo>
                      <a:pt x="953097" y="237385"/>
                      <a:pt x="921228" y="250585"/>
                      <a:pt x="887999" y="250585"/>
                    </a:cubicBezTo>
                    <a:lnTo>
                      <a:pt x="125293" y="250585"/>
                    </a:lnTo>
                    <a:cubicBezTo>
                      <a:pt x="92063" y="250585"/>
                      <a:pt x="60194" y="237385"/>
                      <a:pt x="36697" y="213888"/>
                    </a:cubicBezTo>
                    <a:cubicBezTo>
                      <a:pt x="13200" y="190391"/>
                      <a:pt x="0" y="158522"/>
                      <a:pt x="0" y="125293"/>
                    </a:cubicBezTo>
                    <a:lnTo>
                      <a:pt x="0" y="125293"/>
                    </a:lnTo>
                    <a:cubicBezTo>
                      <a:pt x="0" y="92063"/>
                      <a:pt x="13200" y="60194"/>
                      <a:pt x="36697" y="36697"/>
                    </a:cubicBezTo>
                    <a:cubicBezTo>
                      <a:pt x="60194" y="13200"/>
                      <a:pt x="92063" y="0"/>
                      <a:pt x="1252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1407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1013291" cy="31726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3480"/>
                  </a:lnSpc>
                  <a:spcBef>
                    <a:spcPct val="0"/>
                  </a:spcBef>
                </a:pPr>
                <a:r>
                  <a:rPr lang="en-US" sz="2486" b="1" u="none" strike="noStrike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Problem 02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9569222" y="4814991"/>
              <a:ext cx="2670160" cy="685553"/>
              <a:chOff x="0" y="0"/>
              <a:chExt cx="976004" cy="25058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76004" cy="250585"/>
              </a:xfrm>
              <a:custGeom>
                <a:avLst/>
                <a:gdLst/>
                <a:ahLst/>
                <a:cxnLst/>
                <a:rect l="l" t="t" r="r" b="b"/>
                <a:pathLst>
                  <a:path w="976004" h="250585">
                    <a:moveTo>
                      <a:pt x="125293" y="0"/>
                    </a:moveTo>
                    <a:lnTo>
                      <a:pt x="850712" y="0"/>
                    </a:lnTo>
                    <a:cubicBezTo>
                      <a:pt x="883941" y="0"/>
                      <a:pt x="915810" y="13200"/>
                      <a:pt x="939307" y="36697"/>
                    </a:cubicBezTo>
                    <a:cubicBezTo>
                      <a:pt x="962804" y="60194"/>
                      <a:pt x="976004" y="92063"/>
                      <a:pt x="976004" y="125293"/>
                    </a:cubicBezTo>
                    <a:lnTo>
                      <a:pt x="976004" y="125293"/>
                    </a:lnTo>
                    <a:cubicBezTo>
                      <a:pt x="976004" y="158522"/>
                      <a:pt x="962804" y="190391"/>
                      <a:pt x="939307" y="213888"/>
                    </a:cubicBezTo>
                    <a:cubicBezTo>
                      <a:pt x="915810" y="237385"/>
                      <a:pt x="883941" y="250585"/>
                      <a:pt x="850712" y="250585"/>
                    </a:cubicBezTo>
                    <a:lnTo>
                      <a:pt x="125293" y="250585"/>
                    </a:lnTo>
                    <a:cubicBezTo>
                      <a:pt x="92063" y="250585"/>
                      <a:pt x="60194" y="237385"/>
                      <a:pt x="36697" y="213888"/>
                    </a:cubicBezTo>
                    <a:cubicBezTo>
                      <a:pt x="13200" y="190391"/>
                      <a:pt x="0" y="158522"/>
                      <a:pt x="0" y="125293"/>
                    </a:cubicBezTo>
                    <a:lnTo>
                      <a:pt x="0" y="125293"/>
                    </a:lnTo>
                    <a:cubicBezTo>
                      <a:pt x="0" y="92063"/>
                      <a:pt x="13200" y="60194"/>
                      <a:pt x="36697" y="36697"/>
                    </a:cubicBezTo>
                    <a:cubicBezTo>
                      <a:pt x="60194" y="13200"/>
                      <a:pt x="92063" y="0"/>
                      <a:pt x="1252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569E">
                      <a:alpha val="100000"/>
                    </a:srgbClr>
                  </a:gs>
                  <a:gs pos="100000">
                    <a:srgbClr val="01407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976004" cy="31726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3480"/>
                  </a:lnSpc>
                  <a:spcBef>
                    <a:spcPct val="0"/>
                  </a:spcBef>
                </a:pPr>
                <a:r>
                  <a:rPr lang="en-US" sz="2486" b="1" u="none" strike="noStrike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Problem 03</a:t>
                </a: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310929" y="5643420"/>
              <a:ext cx="2661498" cy="241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GB" sz="2800" b="1" kern="0" dirty="0">
                  <a:solidFill>
                    <a:schemeClr val="bg1">
                      <a:lumMod val="85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Crypto Fraud Epidemic </a:t>
              </a:r>
              <a:r>
                <a:rPr lang="en-GB" sz="2800" kern="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GB" sz="2800" kern="0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300,000 wallets were drained in 2024</a:t>
              </a:r>
              <a:br>
                <a:rPr lang="en-GB" sz="1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1667" u="none" strike="noStrike" spc="-33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999225" y="5643420"/>
              <a:ext cx="2661498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2800" b="1" kern="0" dirty="0">
                  <a:solidFill>
                    <a:schemeClr val="bg1">
                      <a:lumMod val="85000"/>
                    </a:schemeClr>
                  </a:solidFill>
                  <a:cs typeface="Times New Roman" panose="02020603050405020304" pitchFamily="18" charset="0"/>
                </a:rPr>
                <a:t>Trust Deficit </a:t>
              </a:r>
              <a:r>
                <a:rPr lang="en-GB" sz="2800" kern="0" dirty="0">
                  <a:solidFill>
                    <a:schemeClr val="bg1">
                      <a:lumMod val="85000"/>
                    </a:schemeClr>
                  </a:solidFill>
                  <a:cs typeface="Times New Roman" panose="02020603050405020304" pitchFamily="18" charset="0"/>
                </a:rPr>
                <a:t>– </a:t>
              </a:r>
              <a:r>
                <a:rPr lang="en-GB" sz="2800" kern="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Hacks, phishing, and scams undermine user confidence</a:t>
              </a:r>
              <a:endParaRPr lang="en-US" sz="2800" kern="0" dirty="0">
                <a:solidFill>
                  <a:schemeClr val="bg1"/>
                </a:solidFill>
                <a:cs typeface="Times New Roman" panose="02020603050405020304" pitchFamily="18" charset="0"/>
                <a:sym typeface="Poppi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9218252" y="5643420"/>
              <a:ext cx="3354748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indent="0" algn="ctr">
                <a:spcBef>
                  <a:spcPct val="0"/>
                </a:spcBef>
              </a:pPr>
              <a:r>
                <a:rPr lang="en-GB" sz="2800" b="1" kern="0" dirty="0">
                  <a:solidFill>
                    <a:schemeClr val="bg1">
                      <a:lumMod val="85000"/>
                    </a:schemeClr>
                  </a:solidFill>
                  <a:cs typeface="Times New Roman" panose="02020603050405020304" pitchFamily="18" charset="0"/>
                </a:rPr>
                <a:t>Institutions Want Security </a:t>
              </a:r>
              <a:r>
                <a:rPr lang="en-GB" sz="2800" kern="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– Businesses &amp; investors hesitate to enter Web3 without risk mitigation tools</a:t>
              </a:r>
              <a:endParaRPr lang="en-US" sz="2800" kern="0" dirty="0">
                <a:solidFill>
                  <a:schemeClr val="bg1"/>
                </a:solidFill>
                <a:cs typeface="Times New Roman" panose="02020603050405020304" pitchFamily="18" charset="0"/>
                <a:sym typeface="Poppins"/>
              </a:endParaRPr>
            </a:p>
          </p:txBody>
        </p:sp>
      </p:grpSp>
      <p:pic>
        <p:nvPicPr>
          <p:cNvPr id="33" name="Google Shape;126;p28">
            <a:extLst>
              <a:ext uri="{FF2B5EF4-FFF2-40B4-BE49-F238E27FC236}">
                <a16:creationId xmlns:a16="http://schemas.microsoft.com/office/drawing/2014/main" id="{596C0303-BBCA-3D95-BFE4-CA6C824A1896}"/>
              </a:ext>
            </a:extLst>
          </p:cNvPr>
          <p:cNvPicPr preferRelativeResize="0"/>
          <p:nvPr/>
        </p:nvPicPr>
        <p:blipFill rotWithShape="1">
          <a:blip r:embed="rId4"/>
          <a:srcRect t="23214" b="4743"/>
          <a:stretch/>
        </p:blipFill>
        <p:spPr>
          <a:xfrm>
            <a:off x="15258208" y="267348"/>
            <a:ext cx="2684436" cy="1180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09676" y="281412"/>
            <a:ext cx="6760246" cy="1130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Solution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384404" y="8627556"/>
            <a:ext cx="8938688" cy="1011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GB" sz="3200" b="1" dirty="0"/>
              <a:t>Investors</a:t>
            </a:r>
            <a:r>
              <a:rPr lang="en-GB" sz="3200" dirty="0"/>
              <a:t> need confidence. </a:t>
            </a:r>
            <a:r>
              <a:rPr lang="en-GB" sz="3200" b="1" dirty="0"/>
              <a:t>Users</a:t>
            </a:r>
            <a:r>
              <a:rPr lang="en-GB" sz="3200" dirty="0"/>
              <a:t> need security. </a:t>
            </a:r>
            <a:r>
              <a:rPr lang="en-GB" sz="3200" b="1" dirty="0" err="1">
                <a:solidFill>
                  <a:srgbClr val="0070C0"/>
                </a:solidFill>
              </a:rPr>
              <a:t>MetaGuard</a:t>
            </a:r>
            <a:r>
              <a:rPr lang="en-GB" sz="3200" dirty="0"/>
              <a:t> delivers both.</a:t>
            </a:r>
            <a:endParaRPr lang="en-US" sz="2853" spc="-57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780A61-C787-7014-F5DE-6E83544EA57D}"/>
              </a:ext>
            </a:extLst>
          </p:cNvPr>
          <p:cNvGrpSpPr/>
          <p:nvPr/>
        </p:nvGrpSpPr>
        <p:grpSpPr>
          <a:xfrm>
            <a:off x="1659295" y="1845179"/>
            <a:ext cx="10636819" cy="6390985"/>
            <a:chOff x="6280190" y="1814241"/>
            <a:chExt cx="8317125" cy="4542983"/>
          </a:xfrm>
        </p:grpSpPr>
        <p:sp>
          <p:nvSpPr>
            <p:cNvPr id="35" name="Text 0">
              <a:extLst>
                <a:ext uri="{FF2B5EF4-FFF2-40B4-BE49-F238E27FC236}">
                  <a16:creationId xmlns:a16="http://schemas.microsoft.com/office/drawing/2014/main" id="{0181D397-962E-D888-3BFF-1594ABB203EE}"/>
                </a:ext>
              </a:extLst>
            </p:cNvPr>
            <p:cNvSpPr/>
            <p:nvPr/>
          </p:nvSpPr>
          <p:spPr>
            <a:xfrm>
              <a:off x="7040894" y="1814241"/>
              <a:ext cx="7556421" cy="1417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5400" b="1" dirty="0">
                  <a:solidFill>
                    <a:srgbClr val="002060"/>
                  </a:solidFill>
                  <a:ea typeface="Montserrat" pitchFamily="34" charset="-122"/>
                  <a:cs typeface="Montserrat" pitchFamily="34" charset="-120"/>
                </a:rPr>
                <a:t>MetaGuard: </a:t>
              </a:r>
            </a:p>
            <a:p>
              <a:pPr marL="0" indent="0">
                <a:buNone/>
              </a:pPr>
              <a:r>
                <a:rPr lang="en-US" sz="5400" dirty="0">
                  <a:solidFill>
                    <a:srgbClr val="002060"/>
                  </a:solidFill>
                  <a:ea typeface="Montserrat" pitchFamily="34" charset="-122"/>
                  <a:cs typeface="Montserrat" pitchFamily="34" charset="-120"/>
                </a:rPr>
                <a:t>AI-Powered Security</a:t>
              </a:r>
              <a:endParaRPr lang="en-US" sz="5400" dirty="0">
                <a:solidFill>
                  <a:srgbClr val="002060"/>
                </a:solidFill>
              </a:endParaRPr>
            </a:p>
          </p:txBody>
        </p:sp>
        <p:pic>
          <p:nvPicPr>
            <p:cNvPr id="36" name="Image 1" descr="preencoded.png">
              <a:extLst>
                <a:ext uri="{FF2B5EF4-FFF2-40B4-BE49-F238E27FC236}">
                  <a16:creationId xmlns:a16="http://schemas.microsoft.com/office/drawing/2014/main" id="{6BADB8BB-1137-AFFF-8287-849917234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0190" y="3629978"/>
              <a:ext cx="566976" cy="566976"/>
            </a:xfrm>
            <a:prstGeom prst="rect">
              <a:avLst/>
            </a:prstGeom>
          </p:spPr>
        </p:pic>
        <p:sp>
          <p:nvSpPr>
            <p:cNvPr id="37" name="Text 1">
              <a:extLst>
                <a:ext uri="{FF2B5EF4-FFF2-40B4-BE49-F238E27FC236}">
                  <a16:creationId xmlns:a16="http://schemas.microsoft.com/office/drawing/2014/main" id="{D284405D-2CDF-1F7A-612B-4447BC0C96E8}"/>
                </a:ext>
              </a:extLst>
            </p:cNvPr>
            <p:cNvSpPr/>
            <p:nvPr/>
          </p:nvSpPr>
          <p:spPr>
            <a:xfrm>
              <a:off x="6280190" y="4423767"/>
              <a:ext cx="2291953" cy="7086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800" b="1" dirty="0">
                  <a:solidFill>
                    <a:srgbClr val="002060"/>
                  </a:solidFill>
                  <a:ea typeface="Montserrat" pitchFamily="34" charset="-122"/>
                  <a:cs typeface="Montserrat" pitchFamily="34" charset="-120"/>
                </a:rPr>
                <a:t>Real-Time AI Risk Alerts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 2">
              <a:extLst>
                <a:ext uri="{FF2B5EF4-FFF2-40B4-BE49-F238E27FC236}">
                  <a16:creationId xmlns:a16="http://schemas.microsoft.com/office/drawing/2014/main" id="{3D838DDA-751C-9F28-8D9F-3F3B813D2865}"/>
                </a:ext>
              </a:extLst>
            </p:cNvPr>
            <p:cNvSpPr/>
            <p:nvPr/>
          </p:nvSpPr>
          <p:spPr>
            <a:xfrm>
              <a:off x="6280190" y="5268516"/>
              <a:ext cx="2291953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2400" dirty="0">
                  <a:ea typeface="Heebo Light" pitchFamily="34" charset="-122"/>
                  <a:cs typeface="Heebo Light" pitchFamily="34" charset="-120"/>
                </a:rPr>
                <a:t>Flags scams, unlimited approvals &amp; unverified contracts.</a:t>
              </a:r>
              <a:endParaRPr lang="en-US" sz="2400" dirty="0"/>
            </a:p>
          </p:txBody>
        </p:sp>
        <p:pic>
          <p:nvPicPr>
            <p:cNvPr id="39" name="Image 2" descr="preencoded.png">
              <a:extLst>
                <a:ext uri="{FF2B5EF4-FFF2-40B4-BE49-F238E27FC236}">
                  <a16:creationId xmlns:a16="http://schemas.microsoft.com/office/drawing/2014/main" id="{9DCB624B-6606-BE06-52F8-4ABE748E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2304" y="3629978"/>
              <a:ext cx="566976" cy="566976"/>
            </a:xfrm>
            <a:prstGeom prst="rect">
              <a:avLst/>
            </a:prstGeom>
          </p:spPr>
        </p:pic>
        <p:sp>
          <p:nvSpPr>
            <p:cNvPr id="40" name="Text 3">
              <a:extLst>
                <a:ext uri="{FF2B5EF4-FFF2-40B4-BE49-F238E27FC236}">
                  <a16:creationId xmlns:a16="http://schemas.microsoft.com/office/drawing/2014/main" id="{D63FF757-59CF-7E79-252C-EE6BF80414E1}"/>
                </a:ext>
              </a:extLst>
            </p:cNvPr>
            <p:cNvSpPr/>
            <p:nvPr/>
          </p:nvSpPr>
          <p:spPr>
            <a:xfrm>
              <a:off x="8912304" y="4423767"/>
              <a:ext cx="2292072" cy="7086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800" b="1" dirty="0">
                  <a:solidFill>
                    <a:srgbClr val="002060"/>
                  </a:solidFill>
                  <a:ea typeface="Montserrat" pitchFamily="34" charset="-122"/>
                  <a:cs typeface="Montserrat" pitchFamily="34" charset="-120"/>
                </a:rPr>
                <a:t>Smart Contract Verification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 4">
              <a:extLst>
                <a:ext uri="{FF2B5EF4-FFF2-40B4-BE49-F238E27FC236}">
                  <a16:creationId xmlns:a16="http://schemas.microsoft.com/office/drawing/2014/main" id="{7111E1A2-7080-824F-D64F-D364BD488CF4}"/>
                </a:ext>
              </a:extLst>
            </p:cNvPr>
            <p:cNvSpPr/>
            <p:nvPr/>
          </p:nvSpPr>
          <p:spPr>
            <a:xfrm>
              <a:off x="8912304" y="5268516"/>
              <a:ext cx="2292072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2400" dirty="0">
                  <a:ea typeface="Heebo Light" pitchFamily="34" charset="-122"/>
                  <a:cs typeface="Heebo Light" pitchFamily="34" charset="-120"/>
                </a:rPr>
                <a:t>Ensures contract legitimacy before execution.</a:t>
              </a:r>
              <a:endParaRPr lang="en-US" sz="2400" dirty="0"/>
            </a:p>
          </p:txBody>
        </p:sp>
        <p:pic>
          <p:nvPicPr>
            <p:cNvPr id="42" name="Image 3" descr="preencoded.png">
              <a:extLst>
                <a:ext uri="{FF2B5EF4-FFF2-40B4-BE49-F238E27FC236}">
                  <a16:creationId xmlns:a16="http://schemas.microsoft.com/office/drawing/2014/main" id="{142AE037-7D23-007A-55ED-1B1FA2C5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4538" y="3629978"/>
              <a:ext cx="566976" cy="566976"/>
            </a:xfrm>
            <a:prstGeom prst="rect">
              <a:avLst/>
            </a:prstGeom>
          </p:spPr>
        </p:pic>
        <p:sp>
          <p:nvSpPr>
            <p:cNvPr id="43" name="Text 5">
              <a:extLst>
                <a:ext uri="{FF2B5EF4-FFF2-40B4-BE49-F238E27FC236}">
                  <a16:creationId xmlns:a16="http://schemas.microsoft.com/office/drawing/2014/main" id="{2C836447-24FE-38F9-182F-87F5A06EB59B}"/>
                </a:ext>
              </a:extLst>
            </p:cNvPr>
            <p:cNvSpPr/>
            <p:nvPr/>
          </p:nvSpPr>
          <p:spPr>
            <a:xfrm>
              <a:off x="11544538" y="4423767"/>
              <a:ext cx="2291953" cy="7086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800" b="1" dirty="0">
                  <a:solidFill>
                    <a:srgbClr val="002060"/>
                  </a:solidFill>
                  <a:ea typeface="Montserrat" pitchFamily="34" charset="-122"/>
                  <a:cs typeface="Montserrat" pitchFamily="34" charset="-120"/>
                </a:rPr>
                <a:t>Transaction Simulation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44" name="Text 6">
              <a:extLst>
                <a:ext uri="{FF2B5EF4-FFF2-40B4-BE49-F238E27FC236}">
                  <a16:creationId xmlns:a16="http://schemas.microsoft.com/office/drawing/2014/main" id="{CB98FA7B-A131-610A-2E7E-05E975CB0175}"/>
                </a:ext>
              </a:extLst>
            </p:cNvPr>
            <p:cNvSpPr/>
            <p:nvPr/>
          </p:nvSpPr>
          <p:spPr>
            <a:xfrm>
              <a:off x="11544538" y="5268516"/>
              <a:ext cx="2291953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2400" dirty="0">
                  <a:ea typeface="Heebo Light" pitchFamily="34" charset="-122"/>
                  <a:cs typeface="Heebo Light" pitchFamily="34" charset="-120"/>
                </a:rPr>
                <a:t>Users preview risks before signing.</a:t>
              </a:r>
              <a:endParaRPr lang="en-US" sz="2400" dirty="0"/>
            </a:p>
          </p:txBody>
        </p:sp>
      </p:grpSp>
      <p:sp>
        <p:nvSpPr>
          <p:cNvPr id="45" name="Freeform 37">
            <a:extLst>
              <a:ext uri="{FF2B5EF4-FFF2-40B4-BE49-F238E27FC236}">
                <a16:creationId xmlns:a16="http://schemas.microsoft.com/office/drawing/2014/main" id="{5E2269C7-DBF8-1315-C6DE-B63A7B8432E3}"/>
              </a:ext>
            </a:extLst>
          </p:cNvPr>
          <p:cNvSpPr/>
          <p:nvPr/>
        </p:nvSpPr>
        <p:spPr>
          <a:xfrm>
            <a:off x="1195881" y="8662788"/>
            <a:ext cx="789574" cy="975879"/>
          </a:xfrm>
          <a:custGeom>
            <a:avLst/>
            <a:gdLst/>
            <a:ahLst/>
            <a:cxnLst/>
            <a:rect l="l" t="t" r="r" b="b"/>
            <a:pathLst>
              <a:path w="789574" h="975879">
                <a:moveTo>
                  <a:pt x="0" y="0"/>
                </a:moveTo>
                <a:lnTo>
                  <a:pt x="789575" y="0"/>
                </a:lnTo>
                <a:lnTo>
                  <a:pt x="789575" y="975878"/>
                </a:lnTo>
                <a:lnTo>
                  <a:pt x="0" y="97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solidFill>
                <a:srgbClr val="0070C0"/>
              </a:solidFill>
            </a:endParaRPr>
          </a:p>
        </p:txBody>
      </p:sp>
      <p:pic>
        <p:nvPicPr>
          <p:cNvPr id="47" name="Picture 46" descr="A gold metal sign with black text&#10;&#10;AI-generated content may be incorrect.">
            <a:extLst>
              <a:ext uri="{FF2B5EF4-FFF2-40B4-BE49-F238E27FC236}">
                <a16:creationId xmlns:a16="http://schemas.microsoft.com/office/drawing/2014/main" id="{DD010F0C-291E-D50E-7AC9-AF4267C33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3581"/>
          <a:stretch/>
        </p:blipFill>
        <p:spPr>
          <a:xfrm>
            <a:off x="11347004" y="2847394"/>
            <a:ext cx="7053675" cy="3988782"/>
          </a:xfrm>
          <a:prstGeom prst="rect">
            <a:avLst/>
          </a:prstGeom>
        </p:spPr>
      </p:pic>
      <p:pic>
        <p:nvPicPr>
          <p:cNvPr id="9" name="Google Shape;126;p28">
            <a:extLst>
              <a:ext uri="{FF2B5EF4-FFF2-40B4-BE49-F238E27FC236}">
                <a16:creationId xmlns:a16="http://schemas.microsoft.com/office/drawing/2014/main" id="{923090DC-073B-E173-FC9F-33523181141F}"/>
              </a:ext>
            </a:extLst>
          </p:cNvPr>
          <p:cNvPicPr preferRelativeResize="0"/>
          <p:nvPr/>
        </p:nvPicPr>
        <p:blipFill rotWithShape="1">
          <a:blip r:embed="rId9"/>
          <a:srcRect t="23214" b="4743"/>
          <a:stretch/>
        </p:blipFill>
        <p:spPr>
          <a:xfrm>
            <a:off x="15925800" y="165997"/>
            <a:ext cx="2213148" cy="976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847126" y="3074010"/>
            <a:ext cx="1030718" cy="1276718"/>
          </a:xfrm>
          <a:custGeom>
            <a:avLst/>
            <a:gdLst/>
            <a:ahLst/>
            <a:cxnLst/>
            <a:rect l="l" t="t" r="r" b="b"/>
            <a:pathLst>
              <a:path w="1232553" h="1232553">
                <a:moveTo>
                  <a:pt x="0" y="0"/>
                </a:moveTo>
                <a:lnTo>
                  <a:pt x="1232553" y="0"/>
                </a:lnTo>
                <a:lnTo>
                  <a:pt x="1232553" y="1232553"/>
                </a:lnTo>
                <a:lnTo>
                  <a:pt x="0" y="1232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007474" y="2969099"/>
            <a:ext cx="900828" cy="1292009"/>
          </a:xfrm>
          <a:custGeom>
            <a:avLst/>
            <a:gdLst/>
            <a:ahLst/>
            <a:cxnLst/>
            <a:rect l="l" t="t" r="r" b="b"/>
            <a:pathLst>
              <a:path w="1077227" h="1247315">
                <a:moveTo>
                  <a:pt x="0" y="0"/>
                </a:moveTo>
                <a:lnTo>
                  <a:pt x="1077227" y="0"/>
                </a:lnTo>
                <a:lnTo>
                  <a:pt x="1077227" y="1247315"/>
                </a:lnTo>
                <a:lnTo>
                  <a:pt x="0" y="1247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337228" y="3164159"/>
            <a:ext cx="1138752" cy="1089960"/>
          </a:xfrm>
          <a:custGeom>
            <a:avLst/>
            <a:gdLst/>
            <a:ahLst/>
            <a:cxnLst/>
            <a:rect l="l" t="t" r="r" b="b"/>
            <a:pathLst>
              <a:path w="1361742" h="1052255">
                <a:moveTo>
                  <a:pt x="0" y="0"/>
                </a:moveTo>
                <a:lnTo>
                  <a:pt x="1361742" y="0"/>
                </a:lnTo>
                <a:lnTo>
                  <a:pt x="1361742" y="1052255"/>
                </a:lnTo>
                <a:lnTo>
                  <a:pt x="0" y="1052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465194" y="5171723"/>
            <a:ext cx="3480278" cy="2494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3"/>
              </a:lnSpc>
            </a:pPr>
            <a:r>
              <a:rPr lang="en-US" sz="1973" u="none" strike="noStrike" spc="-3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Nullam laoreet risus fringilla, egestas elit a, consequat augue. Phasellus sollicitudin felis mi, quis egestas ex ornare sed quis adipiscing. 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941164" y="2969099"/>
            <a:ext cx="0" cy="4568372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2371842" y="4544196"/>
            <a:ext cx="1963917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145DA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Objective 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08359" y="4569101"/>
            <a:ext cx="1963917" cy="94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145DA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Objective 02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0708453" y="2969099"/>
            <a:ext cx="0" cy="4568372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DB6FFAF5-DD00-F033-2EDF-190F5D3D56B8}"/>
              </a:ext>
            </a:extLst>
          </p:cNvPr>
          <p:cNvSpPr/>
          <p:nvPr/>
        </p:nvSpPr>
        <p:spPr>
          <a:xfrm>
            <a:off x="983778" y="780156"/>
            <a:ext cx="11351175" cy="181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400"/>
              </a:lnSpc>
            </a:pPr>
            <a:r>
              <a:rPr lang="en-US" sz="5400" b="1" dirty="0">
                <a:solidFill>
                  <a:schemeClr val="bg1"/>
                </a:solidFill>
              </a:rPr>
              <a:t>How </a:t>
            </a:r>
            <a:r>
              <a:rPr lang="en-US" sz="5400" b="1" dirty="0">
                <a:solidFill>
                  <a:srgbClr val="FFC000"/>
                </a:solidFill>
              </a:rPr>
              <a:t>MetaGuard</a:t>
            </a:r>
            <a:r>
              <a:rPr lang="en-US" sz="5400" b="1" dirty="0">
                <a:solidFill>
                  <a:schemeClr val="bg1"/>
                </a:solidFill>
              </a:rPr>
              <a:t> Secures Transactions</a:t>
            </a:r>
          </a:p>
        </p:txBody>
      </p:sp>
      <p:pic>
        <p:nvPicPr>
          <p:cNvPr id="24" name="Image 1" descr="preencoded.png">
            <a:extLst>
              <a:ext uri="{FF2B5EF4-FFF2-40B4-BE49-F238E27FC236}">
                <a16:creationId xmlns:a16="http://schemas.microsoft.com/office/drawing/2014/main" id="{E470EC7F-B7F4-95B2-6890-64537D419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52" y="1822904"/>
            <a:ext cx="1575217" cy="18087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Text 1">
            <a:extLst>
              <a:ext uri="{FF2B5EF4-FFF2-40B4-BE49-F238E27FC236}">
                <a16:creationId xmlns:a16="http://schemas.microsoft.com/office/drawing/2014/main" id="{20890FA8-A9B0-D8B6-28BA-4769DACF13B9}"/>
              </a:ext>
            </a:extLst>
          </p:cNvPr>
          <p:cNvSpPr/>
          <p:nvPr/>
        </p:nvSpPr>
        <p:spPr>
          <a:xfrm>
            <a:off x="2962864" y="2113913"/>
            <a:ext cx="3179391" cy="47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600" dirty="0">
                <a:solidFill>
                  <a:srgbClr val="DCD7E5"/>
                </a:solidFill>
                <a:ea typeface="Montserrat" pitchFamily="34" charset="-122"/>
                <a:cs typeface="Montserrat" pitchFamily="34" charset="-120"/>
              </a:rPr>
              <a:t>Initiate Transaction</a:t>
            </a:r>
            <a:endParaRPr lang="en-US" sz="360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8394DC0E-DF04-ABA3-AC16-AE07B1A26C93}"/>
              </a:ext>
            </a:extLst>
          </p:cNvPr>
          <p:cNvSpPr/>
          <p:nvPr/>
        </p:nvSpPr>
        <p:spPr>
          <a:xfrm>
            <a:off x="2962865" y="2743153"/>
            <a:ext cx="7095536" cy="48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CD7E5"/>
                </a:solidFill>
                <a:ea typeface="Heebo Light" pitchFamily="34" charset="-122"/>
                <a:cs typeface="Heebo Light" pitchFamily="34" charset="-120"/>
              </a:rPr>
              <a:t>User initiates via wallet.</a:t>
            </a:r>
            <a:endParaRPr lang="en-US" sz="2400" dirty="0"/>
          </a:p>
        </p:txBody>
      </p:sp>
      <p:pic>
        <p:nvPicPr>
          <p:cNvPr id="27" name="Image 2" descr="preencoded.png">
            <a:extLst>
              <a:ext uri="{FF2B5EF4-FFF2-40B4-BE49-F238E27FC236}">
                <a16:creationId xmlns:a16="http://schemas.microsoft.com/office/drawing/2014/main" id="{050806CE-8212-E056-975E-E10C072C3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52" y="3569118"/>
            <a:ext cx="1575217" cy="18087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8" name="Text 3">
            <a:extLst>
              <a:ext uri="{FF2B5EF4-FFF2-40B4-BE49-F238E27FC236}">
                <a16:creationId xmlns:a16="http://schemas.microsoft.com/office/drawing/2014/main" id="{58BA8F95-2D36-53D9-B7BF-CA44A185DE22}"/>
              </a:ext>
            </a:extLst>
          </p:cNvPr>
          <p:cNvSpPr/>
          <p:nvPr/>
        </p:nvSpPr>
        <p:spPr>
          <a:xfrm>
            <a:off x="2962864" y="3860128"/>
            <a:ext cx="3179391" cy="47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600" dirty="0">
                <a:solidFill>
                  <a:srgbClr val="DCD7E5"/>
                </a:solidFill>
                <a:ea typeface="Montserrat" pitchFamily="34" charset="-122"/>
                <a:cs typeface="Montserrat" pitchFamily="34" charset="-120"/>
              </a:rPr>
              <a:t>AI Scan &amp; Verify</a:t>
            </a:r>
            <a:endParaRPr lang="en-US" sz="3600" dirty="0"/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216A588D-9D93-6AC3-5B0B-E76D641379FB}"/>
              </a:ext>
            </a:extLst>
          </p:cNvPr>
          <p:cNvSpPr/>
          <p:nvPr/>
        </p:nvSpPr>
        <p:spPr>
          <a:xfrm>
            <a:off x="2962865" y="4489367"/>
            <a:ext cx="7095536" cy="48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CD7E5"/>
                </a:solidFill>
                <a:ea typeface="Heebo Light" pitchFamily="34" charset="-122"/>
                <a:cs typeface="Heebo Light" pitchFamily="34" charset="-120"/>
              </a:rPr>
              <a:t>MetaGuard AI scans &amp; verifies the smart contract.</a:t>
            </a:r>
            <a:endParaRPr lang="en-US" sz="2400" dirty="0"/>
          </a:p>
        </p:txBody>
      </p:sp>
      <p:pic>
        <p:nvPicPr>
          <p:cNvPr id="30" name="Image 3" descr="preencoded.png">
            <a:extLst>
              <a:ext uri="{FF2B5EF4-FFF2-40B4-BE49-F238E27FC236}">
                <a16:creationId xmlns:a16="http://schemas.microsoft.com/office/drawing/2014/main" id="{23592804-A957-46FF-BA35-B6DDC2C80F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052" y="5315332"/>
            <a:ext cx="1575217" cy="18087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1" name="Text 5">
            <a:extLst>
              <a:ext uri="{FF2B5EF4-FFF2-40B4-BE49-F238E27FC236}">
                <a16:creationId xmlns:a16="http://schemas.microsoft.com/office/drawing/2014/main" id="{D267AA46-FF63-F75E-FD7C-EFD717BE5EDF}"/>
              </a:ext>
            </a:extLst>
          </p:cNvPr>
          <p:cNvSpPr/>
          <p:nvPr/>
        </p:nvSpPr>
        <p:spPr>
          <a:xfrm>
            <a:off x="2962864" y="5606341"/>
            <a:ext cx="3389559" cy="47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600" dirty="0">
                <a:solidFill>
                  <a:srgbClr val="DCD7E5"/>
                </a:solidFill>
                <a:ea typeface="Montserrat" pitchFamily="34" charset="-122"/>
                <a:cs typeface="Montserrat" pitchFamily="34" charset="-120"/>
              </a:rPr>
              <a:t>Risk Score Generated</a:t>
            </a:r>
            <a:endParaRPr lang="en-US" sz="3600" dirty="0"/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A3143E77-90CA-5F52-180F-3AF2D2DEAA5F}"/>
              </a:ext>
            </a:extLst>
          </p:cNvPr>
          <p:cNvSpPr/>
          <p:nvPr/>
        </p:nvSpPr>
        <p:spPr>
          <a:xfrm>
            <a:off x="2962865" y="6235581"/>
            <a:ext cx="7095536" cy="48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DCD7E5"/>
                </a:solidFill>
                <a:cs typeface="Heebo Light" pitchFamily="34" charset="-120"/>
              </a:rPr>
              <a:t>Safe, Warning, High Risk.</a:t>
            </a:r>
          </a:p>
        </p:txBody>
      </p:sp>
      <p:pic>
        <p:nvPicPr>
          <p:cNvPr id="33" name="Image 4" descr="preencoded.png">
            <a:extLst>
              <a:ext uri="{FF2B5EF4-FFF2-40B4-BE49-F238E27FC236}">
                <a16:creationId xmlns:a16="http://schemas.microsoft.com/office/drawing/2014/main" id="{7B085038-74FE-FBCB-1045-378EF3AF32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674" y="7121973"/>
            <a:ext cx="1575217" cy="18087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4" name="Text 7">
            <a:extLst>
              <a:ext uri="{FF2B5EF4-FFF2-40B4-BE49-F238E27FC236}">
                <a16:creationId xmlns:a16="http://schemas.microsoft.com/office/drawing/2014/main" id="{172A079F-13A9-B952-84F7-39F57F116D06}"/>
              </a:ext>
            </a:extLst>
          </p:cNvPr>
          <p:cNvSpPr/>
          <p:nvPr/>
        </p:nvSpPr>
        <p:spPr>
          <a:xfrm>
            <a:off x="2962864" y="7352556"/>
            <a:ext cx="3179391" cy="47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3600" dirty="0">
                <a:solidFill>
                  <a:srgbClr val="DCD7E5"/>
                </a:solidFill>
              </a:rPr>
              <a:t>Instant Risk Alert</a:t>
            </a: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AB1E80BC-21B8-B432-255E-610300349321}"/>
              </a:ext>
            </a:extLst>
          </p:cNvPr>
          <p:cNvSpPr/>
          <p:nvPr/>
        </p:nvSpPr>
        <p:spPr>
          <a:xfrm>
            <a:off x="2962865" y="7981796"/>
            <a:ext cx="7095536" cy="48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400" dirty="0">
                <a:solidFill>
                  <a:srgbClr val="DCD7E5"/>
                </a:solidFill>
                <a:cs typeface="Heebo Light" pitchFamily="34" charset="-120"/>
              </a:rPr>
              <a:t>User receives alert before signing.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53BD1A-D704-BDD4-201B-02A56133CF67}"/>
              </a:ext>
            </a:extLst>
          </p:cNvPr>
          <p:cNvSpPr txBox="1"/>
          <p:nvPr/>
        </p:nvSpPr>
        <p:spPr>
          <a:xfrm>
            <a:off x="1692188" y="9087395"/>
            <a:ext cx="8518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 </a:t>
            </a:r>
            <a:r>
              <a:rPr lang="en-GB" sz="2800" b="1" dirty="0">
                <a:solidFill>
                  <a:srgbClr val="FFC000"/>
                </a:solidFill>
              </a:rPr>
              <a:t>Outcome:</a:t>
            </a:r>
            <a:r>
              <a:rPr lang="en-GB" sz="2800" dirty="0">
                <a:solidFill>
                  <a:srgbClr val="FFC000"/>
                </a:solidFill>
              </a:rPr>
              <a:t> Prevents scams, stops fraud before execution,</a:t>
            </a:r>
            <a:endParaRPr lang="uk-UA" sz="2800" dirty="0">
              <a:solidFill>
                <a:srgbClr val="FFC000"/>
              </a:solidFill>
            </a:endParaRPr>
          </a:p>
          <a:p>
            <a:r>
              <a:rPr lang="en-GB" sz="2800" dirty="0">
                <a:solidFill>
                  <a:srgbClr val="FFC000"/>
                </a:solidFill>
              </a:rPr>
              <a:t>and enhances trust in DeFi.</a:t>
            </a:r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FB5183D0-413D-2445-EB7D-E3B5234720CF}"/>
              </a:ext>
            </a:extLst>
          </p:cNvPr>
          <p:cNvSpPr/>
          <p:nvPr/>
        </p:nvSpPr>
        <p:spPr>
          <a:xfrm>
            <a:off x="545179" y="9172970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Google Shape;126;p28">
            <a:extLst>
              <a:ext uri="{FF2B5EF4-FFF2-40B4-BE49-F238E27FC236}">
                <a16:creationId xmlns:a16="http://schemas.microsoft.com/office/drawing/2014/main" id="{FBD98BF5-A776-32E6-5E29-5A75EF739509}"/>
              </a:ext>
            </a:extLst>
          </p:cNvPr>
          <p:cNvPicPr preferRelativeResize="0"/>
          <p:nvPr/>
        </p:nvPicPr>
        <p:blipFill rotWithShape="1">
          <a:blip r:embed="rId14"/>
          <a:srcRect t="23214" b="4743"/>
          <a:stretch/>
        </p:blipFill>
        <p:spPr>
          <a:xfrm>
            <a:off x="15765690" y="248950"/>
            <a:ext cx="2321948" cy="855950"/>
          </a:xfrm>
          <a:prstGeom prst="rect">
            <a:avLst/>
          </a:prstGeom>
          <a:noFill/>
        </p:spPr>
      </p:pic>
      <p:pic>
        <p:nvPicPr>
          <p:cNvPr id="4" name="Picture 22" descr="A computer screen with a black screen&#10;&#10;AI-generated content may be incorrect.">
            <a:extLst>
              <a:ext uri="{FF2B5EF4-FFF2-40B4-BE49-F238E27FC236}">
                <a16:creationId xmlns:a16="http://schemas.microsoft.com/office/drawing/2014/main" id="{05B67F17-071B-2BB0-9EA3-55CEBF54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5"/>
          <a:stretch/>
        </p:blipFill>
        <p:spPr bwMode="auto">
          <a:xfrm>
            <a:off x="10281545" y="1562100"/>
            <a:ext cx="7844649" cy="8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389166" y="3414295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061" b="-90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2895" b="-1289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153103" y="1527654"/>
            <a:ext cx="14516200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n-GB" sz="6000" dirty="0">
                <a:solidFill>
                  <a:srgbClr val="FFC000"/>
                </a:solidFill>
              </a:rPr>
              <a:t>Scalable SaaS Model – Multi-Stream Revenue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495061" y="7135947"/>
            <a:ext cx="529787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200" b="1" dirty="0"/>
              <a:t>API Licensing </a:t>
            </a:r>
          </a:p>
          <a:p>
            <a:pPr algn="ctr">
              <a:spcBef>
                <a:spcPct val="0"/>
              </a:spcBef>
            </a:pPr>
            <a:r>
              <a:rPr lang="en-GB" sz="3200" dirty="0"/>
              <a:t>for Crypto Wallets &amp; Platforms</a:t>
            </a:r>
            <a:endParaRPr lang="en-US" sz="3200" dirty="0"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491020" y="7135947"/>
            <a:ext cx="529787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>
              <a:spcBef>
                <a:spcPct val="0"/>
              </a:spcBef>
            </a:pPr>
            <a:r>
              <a:rPr lang="en-GB" sz="3200" b="1" dirty="0"/>
              <a:t>Enterprise Security </a:t>
            </a:r>
          </a:p>
          <a:p>
            <a:pPr lvl="0" indent="0" algn="ctr">
              <a:spcBef>
                <a:spcPct val="0"/>
              </a:spcBef>
            </a:pPr>
            <a:r>
              <a:rPr lang="en-GB" sz="3200" dirty="0"/>
              <a:t>for Financial Institutions</a:t>
            </a:r>
            <a:endParaRPr lang="en-US" sz="3200" dirty="0"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21010" y="7135947"/>
            <a:ext cx="529787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GB" sz="3200" b="1" dirty="0"/>
              <a:t>Subscription-Based SaaS </a:t>
            </a:r>
          </a:p>
          <a:p>
            <a:pPr marL="0" lvl="0" indent="0" algn="ctr">
              <a:spcBef>
                <a:spcPct val="0"/>
              </a:spcBef>
            </a:pPr>
            <a:r>
              <a:rPr lang="en-GB" sz="3200" dirty="0"/>
              <a:t>(B2B &amp; B2C)</a:t>
            </a:r>
            <a:endParaRPr lang="en-US" sz="2800" u="none" strike="noStrike" spc="-30" dirty="0">
              <a:solidFill>
                <a:srgbClr val="051D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" name="Picture 33" descr="A logo with white text&#10;&#10;AI-generated content may be incorrect.">
            <a:extLst>
              <a:ext uri="{FF2B5EF4-FFF2-40B4-BE49-F238E27FC236}">
                <a16:creationId xmlns:a16="http://schemas.microsoft.com/office/drawing/2014/main" id="{9DA61307-DC9E-8A43-D439-62E7885D4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5" t="14978" r="23975" b="16212"/>
          <a:stretch/>
        </p:blipFill>
        <p:spPr>
          <a:xfrm>
            <a:off x="6380950" y="3396572"/>
            <a:ext cx="5526100" cy="32497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5" name="Google Shape;126;p28">
            <a:extLst>
              <a:ext uri="{FF2B5EF4-FFF2-40B4-BE49-F238E27FC236}">
                <a16:creationId xmlns:a16="http://schemas.microsoft.com/office/drawing/2014/main" id="{8C4A2759-4FFC-3CD2-F1C5-2F32FD290838}"/>
              </a:ext>
            </a:extLst>
          </p:cNvPr>
          <p:cNvPicPr preferRelativeResize="0"/>
          <p:nvPr/>
        </p:nvPicPr>
        <p:blipFill rotWithShape="1">
          <a:blip r:embed="rId6"/>
          <a:srcRect t="23214" b="4743"/>
          <a:stretch/>
        </p:blipFill>
        <p:spPr>
          <a:xfrm>
            <a:off x="16126843" y="231434"/>
            <a:ext cx="1928953" cy="820333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34773D7-BA82-FE92-BBF6-C3BAB483C045}"/>
              </a:ext>
            </a:extLst>
          </p:cNvPr>
          <p:cNvSpPr txBox="1"/>
          <p:nvPr/>
        </p:nvSpPr>
        <p:spPr>
          <a:xfrm>
            <a:off x="3461291" y="9331356"/>
            <a:ext cx="11672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C000"/>
                </a:solidFill>
              </a:rPr>
              <a:t>🌍 </a:t>
            </a:r>
            <a:r>
              <a:rPr lang="en-GB" sz="2800" b="1" dirty="0">
                <a:solidFill>
                  <a:srgbClr val="FFC000"/>
                </a:solidFill>
              </a:rPr>
              <a:t>Scalable model with high recurring revenue potential.</a:t>
            </a:r>
            <a:endParaRPr lang="en-GB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700" y="4421329"/>
            <a:ext cx="5885945" cy="37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2"/>
              </a:lnSpc>
            </a:pPr>
            <a:r>
              <a:rPr lang="en-US" sz="2230" u="none" strike="noStrike" spc="-44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04</a:t>
            </a:r>
          </a:p>
        </p:txBody>
      </p:sp>
      <p:grpSp>
        <p:nvGrpSpPr>
          <p:cNvPr id="39" name="Group 10">
            <a:extLst>
              <a:ext uri="{FF2B5EF4-FFF2-40B4-BE49-F238E27FC236}">
                <a16:creationId xmlns:a16="http://schemas.microsoft.com/office/drawing/2014/main" id="{ECB84D42-F23E-441B-E673-4FF7A7023855}"/>
              </a:ext>
            </a:extLst>
          </p:cNvPr>
          <p:cNvGrpSpPr/>
          <p:nvPr/>
        </p:nvGrpSpPr>
        <p:grpSpPr>
          <a:xfrm>
            <a:off x="14331759" y="1800231"/>
            <a:ext cx="2146566" cy="993991"/>
            <a:chOff x="4074942" y="-555899"/>
            <a:chExt cx="817156" cy="373698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4D95208-1904-9A9B-6074-A8CF2BF42E9D}"/>
                </a:ext>
              </a:extLst>
            </p:cNvPr>
            <p:cNvSpPr/>
            <p:nvPr/>
          </p:nvSpPr>
          <p:spPr>
            <a:xfrm>
              <a:off x="4079298" y="-507295"/>
              <a:ext cx="812800" cy="307023"/>
            </a:xfrm>
            <a:custGeom>
              <a:avLst/>
              <a:gdLst/>
              <a:ahLst/>
              <a:cxnLst/>
              <a:rect l="l" t="t" r="r" b="b"/>
              <a:pathLst>
                <a:path w="812800" h="307023">
                  <a:moveTo>
                    <a:pt x="153511" y="0"/>
                  </a:moveTo>
                  <a:lnTo>
                    <a:pt x="659289" y="0"/>
                  </a:lnTo>
                  <a:cubicBezTo>
                    <a:pt x="700002" y="0"/>
                    <a:pt x="739049" y="16173"/>
                    <a:pt x="767838" y="44962"/>
                  </a:cubicBezTo>
                  <a:cubicBezTo>
                    <a:pt x="796627" y="73751"/>
                    <a:pt x="812800" y="112798"/>
                    <a:pt x="812800" y="153511"/>
                  </a:cubicBezTo>
                  <a:lnTo>
                    <a:pt x="812800" y="153511"/>
                  </a:lnTo>
                  <a:cubicBezTo>
                    <a:pt x="812800" y="194225"/>
                    <a:pt x="796627" y="233271"/>
                    <a:pt x="767838" y="262060"/>
                  </a:cubicBezTo>
                  <a:cubicBezTo>
                    <a:pt x="739049" y="290849"/>
                    <a:pt x="700002" y="307023"/>
                    <a:pt x="659289" y="307023"/>
                  </a:cubicBezTo>
                  <a:lnTo>
                    <a:pt x="153511" y="307023"/>
                  </a:lnTo>
                  <a:cubicBezTo>
                    <a:pt x="112798" y="307023"/>
                    <a:pt x="73751" y="290849"/>
                    <a:pt x="44962" y="262060"/>
                  </a:cubicBezTo>
                  <a:cubicBezTo>
                    <a:pt x="16173" y="233271"/>
                    <a:pt x="0" y="194225"/>
                    <a:pt x="0" y="153511"/>
                  </a:cubicBezTo>
                  <a:lnTo>
                    <a:pt x="0" y="153511"/>
                  </a:lnTo>
                  <a:cubicBezTo>
                    <a:pt x="0" y="112798"/>
                    <a:pt x="16173" y="73751"/>
                    <a:pt x="44962" y="44962"/>
                  </a:cubicBezTo>
                  <a:cubicBezTo>
                    <a:pt x="73751" y="16173"/>
                    <a:pt x="112798" y="0"/>
                    <a:pt x="15351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B100E8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164ADB21-918B-5E7F-0B31-CF06354C2C5C}"/>
                </a:ext>
              </a:extLst>
            </p:cNvPr>
            <p:cNvSpPr txBox="1"/>
            <p:nvPr/>
          </p:nvSpPr>
          <p:spPr>
            <a:xfrm>
              <a:off x="4074942" y="-555899"/>
              <a:ext cx="812800" cy="3736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£ 80B</a:t>
              </a:r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BB0BCC4E-3502-068A-F937-05A4CC68B8F8}"/>
              </a:ext>
            </a:extLst>
          </p:cNvPr>
          <p:cNvGrpSpPr/>
          <p:nvPr/>
        </p:nvGrpSpPr>
        <p:grpSpPr>
          <a:xfrm>
            <a:off x="14428405" y="4558929"/>
            <a:ext cx="2135123" cy="816644"/>
            <a:chOff x="0" y="0"/>
            <a:chExt cx="812800" cy="307023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7227845-E980-8828-E469-70D29FF7CF9A}"/>
                </a:ext>
              </a:extLst>
            </p:cNvPr>
            <p:cNvSpPr/>
            <p:nvPr/>
          </p:nvSpPr>
          <p:spPr>
            <a:xfrm>
              <a:off x="0" y="0"/>
              <a:ext cx="812800" cy="307023"/>
            </a:xfrm>
            <a:custGeom>
              <a:avLst/>
              <a:gdLst/>
              <a:ahLst/>
              <a:cxnLst/>
              <a:rect l="l" t="t" r="r" b="b"/>
              <a:pathLst>
                <a:path w="812800" h="307023">
                  <a:moveTo>
                    <a:pt x="153511" y="0"/>
                  </a:moveTo>
                  <a:lnTo>
                    <a:pt x="659289" y="0"/>
                  </a:lnTo>
                  <a:cubicBezTo>
                    <a:pt x="700002" y="0"/>
                    <a:pt x="739049" y="16173"/>
                    <a:pt x="767838" y="44962"/>
                  </a:cubicBezTo>
                  <a:cubicBezTo>
                    <a:pt x="796627" y="73751"/>
                    <a:pt x="812800" y="112798"/>
                    <a:pt x="812800" y="153511"/>
                  </a:cubicBezTo>
                  <a:lnTo>
                    <a:pt x="812800" y="153511"/>
                  </a:lnTo>
                  <a:cubicBezTo>
                    <a:pt x="812800" y="194225"/>
                    <a:pt x="796627" y="233271"/>
                    <a:pt x="767838" y="262060"/>
                  </a:cubicBezTo>
                  <a:cubicBezTo>
                    <a:pt x="739049" y="290849"/>
                    <a:pt x="700002" y="307023"/>
                    <a:pt x="659289" y="307023"/>
                  </a:cubicBezTo>
                  <a:lnTo>
                    <a:pt x="153511" y="307023"/>
                  </a:lnTo>
                  <a:cubicBezTo>
                    <a:pt x="112798" y="307023"/>
                    <a:pt x="73751" y="290849"/>
                    <a:pt x="44962" y="262060"/>
                  </a:cubicBezTo>
                  <a:cubicBezTo>
                    <a:pt x="16173" y="233271"/>
                    <a:pt x="0" y="194225"/>
                    <a:pt x="0" y="153511"/>
                  </a:cubicBezTo>
                  <a:lnTo>
                    <a:pt x="0" y="153511"/>
                  </a:lnTo>
                  <a:cubicBezTo>
                    <a:pt x="0" y="112798"/>
                    <a:pt x="16173" y="73751"/>
                    <a:pt x="44962" y="44962"/>
                  </a:cubicBezTo>
                  <a:cubicBezTo>
                    <a:pt x="73751" y="16173"/>
                    <a:pt x="112798" y="0"/>
                    <a:pt x="15351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048AFF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55ADFEFA-C2D2-69A7-9C13-A4DEFFB1C52F}"/>
                </a:ext>
              </a:extLst>
            </p:cNvPr>
            <p:cNvSpPr txBox="1"/>
            <p:nvPr/>
          </p:nvSpPr>
          <p:spPr>
            <a:xfrm>
              <a:off x="0" y="-66675"/>
              <a:ext cx="812800" cy="3736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£ 20B</a:t>
              </a:r>
            </a:p>
          </p:txBody>
        </p: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id="{3ED78A6D-9A3B-5469-B822-69EB6CA3D561}"/>
              </a:ext>
            </a:extLst>
          </p:cNvPr>
          <p:cNvGrpSpPr/>
          <p:nvPr/>
        </p:nvGrpSpPr>
        <p:grpSpPr>
          <a:xfrm>
            <a:off x="14434213" y="6551321"/>
            <a:ext cx="2135123" cy="816644"/>
            <a:chOff x="0" y="0"/>
            <a:chExt cx="812800" cy="307023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DA717EFF-E45B-62B4-F988-0481682ECA99}"/>
                </a:ext>
              </a:extLst>
            </p:cNvPr>
            <p:cNvSpPr/>
            <p:nvPr/>
          </p:nvSpPr>
          <p:spPr>
            <a:xfrm>
              <a:off x="0" y="0"/>
              <a:ext cx="812800" cy="307023"/>
            </a:xfrm>
            <a:custGeom>
              <a:avLst/>
              <a:gdLst/>
              <a:ahLst/>
              <a:cxnLst/>
              <a:rect l="l" t="t" r="r" b="b"/>
              <a:pathLst>
                <a:path w="812800" h="307023">
                  <a:moveTo>
                    <a:pt x="153511" y="0"/>
                  </a:moveTo>
                  <a:lnTo>
                    <a:pt x="659289" y="0"/>
                  </a:lnTo>
                  <a:cubicBezTo>
                    <a:pt x="700002" y="0"/>
                    <a:pt x="739049" y="16173"/>
                    <a:pt x="767838" y="44962"/>
                  </a:cubicBezTo>
                  <a:cubicBezTo>
                    <a:pt x="796627" y="73751"/>
                    <a:pt x="812800" y="112798"/>
                    <a:pt x="812800" y="153511"/>
                  </a:cubicBezTo>
                  <a:lnTo>
                    <a:pt x="812800" y="153511"/>
                  </a:lnTo>
                  <a:cubicBezTo>
                    <a:pt x="812800" y="194225"/>
                    <a:pt x="796627" y="233271"/>
                    <a:pt x="767838" y="262060"/>
                  </a:cubicBezTo>
                  <a:cubicBezTo>
                    <a:pt x="739049" y="290849"/>
                    <a:pt x="700002" y="307023"/>
                    <a:pt x="659289" y="307023"/>
                  </a:cubicBezTo>
                  <a:lnTo>
                    <a:pt x="153511" y="307023"/>
                  </a:lnTo>
                  <a:cubicBezTo>
                    <a:pt x="112798" y="307023"/>
                    <a:pt x="73751" y="290849"/>
                    <a:pt x="44962" y="262060"/>
                  </a:cubicBezTo>
                  <a:cubicBezTo>
                    <a:pt x="16173" y="233271"/>
                    <a:pt x="0" y="194225"/>
                    <a:pt x="0" y="153511"/>
                  </a:cubicBezTo>
                  <a:lnTo>
                    <a:pt x="0" y="153511"/>
                  </a:lnTo>
                  <a:cubicBezTo>
                    <a:pt x="0" y="112798"/>
                    <a:pt x="16173" y="73751"/>
                    <a:pt x="44962" y="44962"/>
                  </a:cubicBezTo>
                  <a:cubicBezTo>
                    <a:pt x="73751" y="16173"/>
                    <a:pt x="112798" y="0"/>
                    <a:pt x="15351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3652D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20">
              <a:extLst>
                <a:ext uri="{FF2B5EF4-FFF2-40B4-BE49-F238E27FC236}">
                  <a16:creationId xmlns:a16="http://schemas.microsoft.com/office/drawing/2014/main" id="{94997313-ACF7-C3B3-7A0C-FDE17C8A9024}"/>
                </a:ext>
              </a:extLst>
            </p:cNvPr>
            <p:cNvSpPr txBox="1"/>
            <p:nvPr/>
          </p:nvSpPr>
          <p:spPr>
            <a:xfrm>
              <a:off x="0" y="-66675"/>
              <a:ext cx="812800" cy="3736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£ 200M</a:t>
              </a:r>
            </a:p>
          </p:txBody>
        </p:sp>
      </p:grpSp>
      <p:sp>
        <p:nvSpPr>
          <p:cNvPr id="44" name="TextBox 21">
            <a:extLst>
              <a:ext uri="{FF2B5EF4-FFF2-40B4-BE49-F238E27FC236}">
                <a16:creationId xmlns:a16="http://schemas.microsoft.com/office/drawing/2014/main" id="{C2BA8703-0DC3-7732-6752-64CB9BEACAE7}"/>
              </a:ext>
            </a:extLst>
          </p:cNvPr>
          <p:cNvSpPr txBox="1"/>
          <p:nvPr/>
        </p:nvSpPr>
        <p:spPr>
          <a:xfrm>
            <a:off x="11761794" y="3356815"/>
            <a:ext cx="2390348" cy="100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6"/>
              </a:lnSpc>
            </a:pPr>
            <a:r>
              <a:rPr lang="en-US" sz="594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10%</a:t>
            </a:r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23656AC6-1B06-C6B5-8702-7851F73F2574}"/>
              </a:ext>
            </a:extLst>
          </p:cNvPr>
          <p:cNvSpPr txBox="1"/>
          <p:nvPr/>
        </p:nvSpPr>
        <p:spPr>
          <a:xfrm>
            <a:off x="11348028" y="6751990"/>
            <a:ext cx="3217880" cy="100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6"/>
              </a:lnSpc>
            </a:pPr>
            <a:r>
              <a:rPr lang="en-US" sz="594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70%</a:t>
            </a:r>
          </a:p>
        </p:txBody>
      </p:sp>
      <p:pic>
        <p:nvPicPr>
          <p:cNvPr id="57" name="Google Shape;126;p28">
            <a:extLst>
              <a:ext uri="{FF2B5EF4-FFF2-40B4-BE49-F238E27FC236}">
                <a16:creationId xmlns:a16="http://schemas.microsoft.com/office/drawing/2014/main" id="{89AA297D-7481-785E-2838-A0DBE1E43C9F}"/>
              </a:ext>
            </a:extLst>
          </p:cNvPr>
          <p:cNvPicPr preferRelativeResize="0"/>
          <p:nvPr/>
        </p:nvPicPr>
        <p:blipFill rotWithShape="1">
          <a:blip r:embed="rId2"/>
          <a:srcRect t="23214" b="4743"/>
          <a:stretch/>
        </p:blipFill>
        <p:spPr>
          <a:xfrm>
            <a:off x="16126843" y="231434"/>
            <a:ext cx="1928953" cy="820333"/>
          </a:xfrm>
          <a:prstGeom prst="rect">
            <a:avLst/>
          </a:prstGeom>
          <a:noFill/>
        </p:spPr>
      </p:pic>
      <p:sp>
        <p:nvSpPr>
          <p:cNvPr id="60" name="Freeform 19">
            <a:extLst>
              <a:ext uri="{FF2B5EF4-FFF2-40B4-BE49-F238E27FC236}">
                <a16:creationId xmlns:a16="http://schemas.microsoft.com/office/drawing/2014/main" id="{7E6293DB-7404-FA8F-34C0-423523908A56}"/>
              </a:ext>
            </a:extLst>
          </p:cNvPr>
          <p:cNvSpPr/>
          <p:nvPr/>
        </p:nvSpPr>
        <p:spPr>
          <a:xfrm>
            <a:off x="14428405" y="7958044"/>
            <a:ext cx="2135123" cy="816644"/>
          </a:xfrm>
          <a:custGeom>
            <a:avLst/>
            <a:gdLst/>
            <a:ahLst/>
            <a:cxnLst/>
            <a:rect l="l" t="t" r="r" b="b"/>
            <a:pathLst>
              <a:path w="812800" h="307023">
                <a:moveTo>
                  <a:pt x="153511" y="0"/>
                </a:moveTo>
                <a:lnTo>
                  <a:pt x="659289" y="0"/>
                </a:lnTo>
                <a:cubicBezTo>
                  <a:pt x="700002" y="0"/>
                  <a:pt x="739049" y="16173"/>
                  <a:pt x="767838" y="44962"/>
                </a:cubicBezTo>
                <a:cubicBezTo>
                  <a:pt x="796627" y="73751"/>
                  <a:pt x="812800" y="112798"/>
                  <a:pt x="812800" y="153511"/>
                </a:cubicBezTo>
                <a:lnTo>
                  <a:pt x="812800" y="153511"/>
                </a:lnTo>
                <a:cubicBezTo>
                  <a:pt x="812800" y="194225"/>
                  <a:pt x="796627" y="233271"/>
                  <a:pt x="767838" y="262060"/>
                </a:cubicBezTo>
                <a:cubicBezTo>
                  <a:pt x="739049" y="290849"/>
                  <a:pt x="700002" y="307023"/>
                  <a:pt x="659289" y="307023"/>
                </a:cubicBezTo>
                <a:lnTo>
                  <a:pt x="153511" y="307023"/>
                </a:lnTo>
                <a:cubicBezTo>
                  <a:pt x="112798" y="307023"/>
                  <a:pt x="73751" y="290849"/>
                  <a:pt x="44962" y="262060"/>
                </a:cubicBezTo>
                <a:cubicBezTo>
                  <a:pt x="16173" y="233271"/>
                  <a:pt x="0" y="194225"/>
                  <a:pt x="0" y="153511"/>
                </a:cubicBezTo>
                <a:lnTo>
                  <a:pt x="0" y="153511"/>
                </a:lnTo>
                <a:cubicBezTo>
                  <a:pt x="0" y="112798"/>
                  <a:pt x="16173" y="73751"/>
                  <a:pt x="44962" y="44962"/>
                </a:cubicBezTo>
                <a:cubicBezTo>
                  <a:pt x="73751" y="16173"/>
                  <a:pt x="112798" y="0"/>
                  <a:pt x="153511" y="0"/>
                </a:cubicBezTo>
                <a:close/>
              </a:path>
            </a:pathLst>
          </a:custGeom>
          <a:solidFill>
            <a:srgbClr val="FFFFFF"/>
          </a:solidFill>
          <a:ln w="85725" cap="rnd">
            <a:solidFill>
              <a:srgbClr val="3652DD"/>
            </a:solidFill>
            <a:prstDash val="solid"/>
            <a:round/>
          </a:ln>
        </p:spPr>
        <p:txBody>
          <a:bodyPr/>
          <a:lstStyle/>
          <a:p>
            <a:pPr algn="ctr"/>
            <a:endParaRPr lang="en-GB" sz="3200" dirty="0"/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D97E688F-F7D2-4DEB-1162-50F604600DE2}"/>
              </a:ext>
            </a:extLst>
          </p:cNvPr>
          <p:cNvSpPr txBox="1"/>
          <p:nvPr/>
        </p:nvSpPr>
        <p:spPr>
          <a:xfrm>
            <a:off x="14428404" y="7841567"/>
            <a:ext cx="2135123" cy="99399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£ 20M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C9FB832-1298-FFA4-9D9C-749590226DD5}"/>
              </a:ext>
            </a:extLst>
          </p:cNvPr>
          <p:cNvSpPr/>
          <p:nvPr/>
        </p:nvSpPr>
        <p:spPr>
          <a:xfrm>
            <a:off x="6743670" y="1359008"/>
            <a:ext cx="7048530" cy="76157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CFAF683-2D7A-C5EE-682B-D5752C487B50}"/>
              </a:ext>
            </a:extLst>
          </p:cNvPr>
          <p:cNvSpPr/>
          <p:nvPr/>
        </p:nvSpPr>
        <p:spPr>
          <a:xfrm>
            <a:off x="7977244" y="3952624"/>
            <a:ext cx="4572916" cy="497536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BF05C76-715B-33A1-BBBF-77CB90B22B6B}"/>
              </a:ext>
            </a:extLst>
          </p:cNvPr>
          <p:cNvSpPr/>
          <p:nvPr/>
        </p:nvSpPr>
        <p:spPr>
          <a:xfrm>
            <a:off x="8994157" y="6295453"/>
            <a:ext cx="2731266" cy="2629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A5525E6-F9FA-C3E9-FF5B-E35318871DC3}"/>
              </a:ext>
            </a:extLst>
          </p:cNvPr>
          <p:cNvSpPr/>
          <p:nvPr/>
        </p:nvSpPr>
        <p:spPr>
          <a:xfrm>
            <a:off x="9487571" y="7356931"/>
            <a:ext cx="1715060" cy="1567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4AEBD4BA-1F79-3018-F3FF-218A62346524}"/>
              </a:ext>
            </a:extLst>
          </p:cNvPr>
          <p:cNvSpPr txBox="1"/>
          <p:nvPr/>
        </p:nvSpPr>
        <p:spPr>
          <a:xfrm>
            <a:off x="9812461" y="2067873"/>
            <a:ext cx="1091739" cy="45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TAM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292B3B45-10CD-6CAC-2237-F03C1BFDDD2A}"/>
              </a:ext>
            </a:extLst>
          </p:cNvPr>
          <p:cNvSpPr txBox="1"/>
          <p:nvPr/>
        </p:nvSpPr>
        <p:spPr>
          <a:xfrm>
            <a:off x="9856128" y="4621867"/>
            <a:ext cx="1091739" cy="45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3F59D3CA-B36F-E036-420A-4A16518E0932}"/>
              </a:ext>
            </a:extLst>
          </p:cNvPr>
          <p:cNvSpPr txBox="1"/>
          <p:nvPr/>
        </p:nvSpPr>
        <p:spPr>
          <a:xfrm>
            <a:off x="9893794" y="6700607"/>
            <a:ext cx="1091739" cy="45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143BAD-DBBD-FD26-90B7-61A3B1753654}"/>
              </a:ext>
            </a:extLst>
          </p:cNvPr>
          <p:cNvSpPr txBox="1"/>
          <p:nvPr/>
        </p:nvSpPr>
        <p:spPr>
          <a:xfrm>
            <a:off x="9612131" y="7797815"/>
            <a:ext cx="1465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Beach head</a:t>
            </a:r>
          </a:p>
          <a:p>
            <a:pPr algn="ctr"/>
            <a:r>
              <a:rPr lang="en-GB" sz="2000" b="1" dirty="0"/>
              <a:t> market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C32281-F1E1-CD08-A89D-5F96928178FC}"/>
              </a:ext>
            </a:extLst>
          </p:cNvPr>
          <p:cNvSpPr txBox="1"/>
          <p:nvPr/>
        </p:nvSpPr>
        <p:spPr>
          <a:xfrm>
            <a:off x="5301028" y="9437684"/>
            <a:ext cx="13480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🚀 </a:t>
            </a:r>
            <a:r>
              <a:rPr lang="en-GB" sz="2800" b="1" dirty="0" err="1"/>
              <a:t>MetaGuard</a:t>
            </a:r>
            <a:r>
              <a:rPr lang="en-GB" sz="2800" b="1" dirty="0"/>
              <a:t> is positioned to capture a significant share of this expanding market.</a:t>
            </a:r>
            <a:endParaRPr lang="en-GB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52FD12-B0A7-0658-ACFF-9C07C9A74A30}"/>
              </a:ext>
            </a:extLst>
          </p:cNvPr>
          <p:cNvGrpSpPr/>
          <p:nvPr/>
        </p:nvGrpSpPr>
        <p:grpSpPr>
          <a:xfrm>
            <a:off x="-6738881" y="-2422499"/>
            <a:ext cx="14716125" cy="15178802"/>
            <a:chOff x="-8659105" y="-2422499"/>
            <a:chExt cx="14716125" cy="15178802"/>
          </a:xfrm>
        </p:grpSpPr>
        <p:grpSp>
          <p:nvGrpSpPr>
            <p:cNvPr id="2" name="Group 2"/>
            <p:cNvGrpSpPr/>
            <p:nvPr/>
          </p:nvGrpSpPr>
          <p:grpSpPr>
            <a:xfrm>
              <a:off x="-8659105" y="-2422499"/>
              <a:ext cx="12980883" cy="15178802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145DA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-8202393" y="-1710989"/>
              <a:ext cx="12282373" cy="13881919"/>
              <a:chOff x="14844" y="5063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844" y="506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-1518579" y="1592023"/>
              <a:ext cx="6033363" cy="878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553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DFDFD"/>
                  </a:solidFill>
                  <a:ea typeface="Open Sans Extra Bold"/>
                  <a:cs typeface="Open Sans Extra Bold"/>
                  <a:sym typeface="Open Sans Extra Bold"/>
                </a:rPr>
                <a:t>The Market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3651248" y="7964955"/>
              <a:ext cx="373607" cy="37360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38100" cap="sq">
                <a:solidFill>
                  <a:srgbClr val="00569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640"/>
                  </a:lnSpc>
                </a:pPr>
                <a:endParaRPr dirty="0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662033" y="2093345"/>
              <a:ext cx="373607" cy="37360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38100" cap="sq">
                <a:solidFill>
                  <a:srgbClr val="00569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4038156" y="6577008"/>
              <a:ext cx="373607" cy="37360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38100" cap="sq">
                <a:solidFill>
                  <a:srgbClr val="00569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4107227" y="4506652"/>
              <a:ext cx="373607" cy="37360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38100" cap="sq">
                <a:solidFill>
                  <a:srgbClr val="00569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640"/>
                  </a:lnSpc>
                </a:pPr>
                <a:endParaRPr/>
              </a:p>
            </p:txBody>
          </p:sp>
        </p:grpSp>
        <p:sp>
          <p:nvSpPr>
            <p:cNvPr id="71" name="Text 0">
              <a:extLst>
                <a:ext uri="{FF2B5EF4-FFF2-40B4-BE49-F238E27FC236}">
                  <a16:creationId xmlns:a16="http://schemas.microsoft.com/office/drawing/2014/main" id="{91DB4BB4-A8E8-4247-BDA4-BE5CE02901D2}"/>
                </a:ext>
              </a:extLst>
            </p:cNvPr>
            <p:cNvSpPr/>
            <p:nvPr/>
          </p:nvSpPr>
          <p:spPr>
            <a:xfrm>
              <a:off x="-1499401" y="3433664"/>
              <a:ext cx="7556421" cy="1417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6000" dirty="0">
                  <a:solidFill>
                    <a:srgbClr val="F2F0F4"/>
                  </a:solidFill>
                  <a:ea typeface="Montserrat" pitchFamily="34" charset="-122"/>
                  <a:cs typeface="Montserrat" pitchFamily="34" charset="-120"/>
                </a:rPr>
                <a:t>£80B+ </a:t>
              </a:r>
            </a:p>
            <a:p>
              <a:pPr marL="0" indent="0">
                <a:buNone/>
              </a:pPr>
              <a:r>
                <a:rPr lang="en-US" sz="5400" dirty="0">
                  <a:solidFill>
                    <a:srgbClr val="F2F0F4"/>
                  </a:solidFill>
                  <a:ea typeface="Montserrat" pitchFamily="34" charset="-122"/>
                  <a:cs typeface="Montserrat" pitchFamily="34" charset="-120"/>
                </a:rPr>
                <a:t>DeFi Market at Risk</a:t>
              </a:r>
              <a:endParaRPr lang="en-US" sz="5400" dirty="0"/>
            </a:p>
          </p:txBody>
        </p:sp>
        <p:pic>
          <p:nvPicPr>
            <p:cNvPr id="77" name="Picture 76" descr="A yellow background with black text&#10;&#10;AI-generated content may be incorrect.">
              <a:extLst>
                <a:ext uri="{FF2B5EF4-FFF2-40B4-BE49-F238E27FC236}">
                  <a16:creationId xmlns:a16="http://schemas.microsoft.com/office/drawing/2014/main" id="{DAA2DD48-4CAB-94B5-F81E-3BBEFF56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387" y="5921265"/>
              <a:ext cx="4620207" cy="2661493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92081" y="948820"/>
            <a:ext cx="727443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  <a:ea typeface="Instrument Sans Medium" pitchFamily="34" charset="-122"/>
                <a:cs typeface="Instrument Sans Medium" pitchFamily="34" charset="-120"/>
              </a:rPr>
              <a:t>Why </a:t>
            </a:r>
            <a:r>
              <a:rPr lang="en-US" sz="4800" b="1" dirty="0" err="1">
                <a:solidFill>
                  <a:srgbClr val="002060"/>
                </a:solidFill>
                <a:ea typeface="Instrument Sans Medium" pitchFamily="34" charset="-122"/>
                <a:cs typeface="Instrument Sans Medium" pitchFamily="34" charset="-120"/>
              </a:rPr>
              <a:t>MetaGuard</a:t>
            </a:r>
            <a:r>
              <a:rPr lang="en-US" sz="4800" b="1" dirty="0">
                <a:solidFill>
                  <a:srgbClr val="002060"/>
                </a:solidFill>
                <a:ea typeface="Instrument Sans Medium" pitchFamily="34" charset="-122"/>
                <a:cs typeface="Instrument Sans Medium" pitchFamily="34" charset="-120"/>
              </a:rPr>
              <a:t> Wins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90191" y="6962323"/>
            <a:ext cx="2641447" cy="37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7" b="1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Aaron Loeb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0191" y="7333651"/>
            <a:ext cx="2641447" cy="28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CEO &amp; Founder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57503" y="6962323"/>
            <a:ext cx="2641447" cy="37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7" b="1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Alfredo Torres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57503" y="7333651"/>
            <a:ext cx="2641447" cy="28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Project manager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23789" y="6962323"/>
            <a:ext cx="2641447" cy="37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7" b="1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Juliana Silva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23789" y="7333651"/>
            <a:ext cx="2641447" cy="28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CEO &amp; Founder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90076" y="6962323"/>
            <a:ext cx="2641447" cy="37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7" b="1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Daniel Gallego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90076" y="7333651"/>
            <a:ext cx="2641447" cy="28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IT Expert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54134" y="6962323"/>
            <a:ext cx="2641447" cy="37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87" b="1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Olivia Wilson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-1766494" y="-816076"/>
            <a:ext cx="21820987" cy="1762900"/>
            <a:chOff x="0" y="0"/>
            <a:chExt cx="6110362" cy="49365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110362" cy="493651"/>
            </a:xfrm>
            <a:custGeom>
              <a:avLst/>
              <a:gdLst/>
              <a:ahLst/>
              <a:cxnLst/>
              <a:rect l="l" t="t" r="r" b="b"/>
              <a:pathLst>
                <a:path w="6110362" h="493651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5F80704-33EE-EF8D-ECE6-ADC488BA9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62401"/>
              </p:ext>
            </p:extLst>
          </p:nvPr>
        </p:nvGraphicFramePr>
        <p:xfrm>
          <a:off x="609599" y="1834862"/>
          <a:ext cx="17068800" cy="705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6298986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1782203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572973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1776989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790226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20263404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976896451"/>
                    </a:ext>
                  </a:extLst>
                </a:gridCol>
              </a:tblGrid>
              <a:tr h="11248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ea typeface="Open Sans" pitchFamily="34" charset="-122"/>
                          <a:cs typeface="Open Sans" pitchFamily="34" charset="-120"/>
                        </a:rPr>
                        <a:t>Feature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a typeface="Open Sans" pitchFamily="34" charset="-122"/>
                          <a:cs typeface="Open Sans" pitchFamily="34" charset="-120"/>
                        </a:rPr>
                        <a:t>MetaGuard</a:t>
                      </a:r>
                      <a:endParaRPr lang="en-US" sz="3600" b="1" dirty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ea typeface="Open Sans" pitchFamily="34" charset="-122"/>
                          <a:cs typeface="Open Sans" pitchFamily="34" charset="-120"/>
                        </a:rPr>
                        <a:t>FordeFi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ea typeface="Open Sans" pitchFamily="34" charset="-122"/>
                          <a:cs typeface="Open Sans" pitchFamily="34" charset="-120"/>
                        </a:rPr>
                        <a:t>Blockaid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ea typeface="Open Sans" pitchFamily="34" charset="-122"/>
                          <a:cs typeface="Open Sans" pitchFamily="34" charset="-120"/>
                        </a:rPr>
                        <a:t>Tweed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ea typeface="Open Sans" pitchFamily="34" charset="-122"/>
                          <a:cs typeface="Open Sans" pitchFamily="34" charset="-120"/>
                        </a:rPr>
                        <a:t>CyberQ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ea typeface="Open Sans" pitchFamily="34" charset="-122"/>
                          <a:cs typeface="Open Sans" pitchFamily="34" charset="-120"/>
                        </a:rPr>
                        <a:t>Elliptic</a:t>
                      </a:r>
                      <a:endParaRPr lang="en-US" sz="3600" b="0" dirty="0"/>
                    </a:p>
                    <a:p>
                      <a:pPr algn="ctr"/>
                      <a:endParaRPr lang="en-GB" sz="3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62204"/>
                  </a:ext>
                </a:extLst>
              </a:tr>
              <a:tr h="1124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a typeface="Open Sans" pitchFamily="34" charset="-122"/>
                          <a:cs typeface="Open Sans" pitchFamily="34" charset="-120"/>
                        </a:rPr>
                        <a:t>Wallets &amp; Transaction Tracing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872937"/>
                  </a:ext>
                </a:extLst>
              </a:tr>
              <a:tr h="1124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a typeface="Open Sans" pitchFamily="34" charset="-122"/>
                          <a:cs typeface="Open Sans" pitchFamily="34" charset="-120"/>
                        </a:rPr>
                        <a:t>Transaction Risk Signals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90766"/>
                  </a:ext>
                </a:extLst>
              </a:tr>
              <a:tr h="112482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dirty="0">
                          <a:ea typeface="Open Sans" pitchFamily="34" charset="-122"/>
                          <a:cs typeface="Open Sans" pitchFamily="34" charset="-120"/>
                        </a:rPr>
                        <a:t>Real-time Fraud Analysis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09002"/>
                  </a:ext>
                </a:extLst>
              </a:tr>
              <a:tr h="1124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a typeface="Open Sans" pitchFamily="34" charset="-122"/>
                          <a:cs typeface="Open Sans" pitchFamily="34" charset="-120"/>
                        </a:rPr>
                        <a:t>Smart Contract Verification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08449"/>
                  </a:ext>
                </a:extLst>
              </a:tr>
              <a:tr h="1124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a typeface="Open Sans" pitchFamily="34" charset="-122"/>
                          <a:cs typeface="Open Sans" pitchFamily="34" charset="-120"/>
                        </a:rPr>
                        <a:t>Web3 Risk Alerts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6305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3F944CAB-76B2-9644-A308-0837BE21DE90}"/>
              </a:ext>
            </a:extLst>
          </p:cNvPr>
          <p:cNvSpPr txBox="1"/>
          <p:nvPr/>
        </p:nvSpPr>
        <p:spPr>
          <a:xfrm>
            <a:off x="1905000" y="9458950"/>
            <a:ext cx="1531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70C0"/>
                </a:solidFill>
                <a:ea typeface="Open Sans" pitchFamily="34" charset="-122"/>
                <a:cs typeface="Open Sans" pitchFamily="34" charset="-120"/>
              </a:rPr>
              <a:t>MetaGuard</a:t>
            </a:r>
            <a:r>
              <a:rPr lang="en-US" sz="3200" dirty="0">
                <a:solidFill>
                  <a:srgbClr val="0070C0"/>
                </a:solidFill>
                <a:ea typeface="Open Sans" pitchFamily="34" charset="-122"/>
                <a:cs typeface="Open Sans" pitchFamily="34" charset="-120"/>
              </a:rPr>
              <a:t> provides unmatched crypto security. Its AI-driven tools are simply superior.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2" name="Text 4">
            <a:extLst>
              <a:ext uri="{FF2B5EF4-FFF2-40B4-BE49-F238E27FC236}">
                <a16:creationId xmlns:a16="http://schemas.microsoft.com/office/drawing/2014/main" id="{F0ECA00D-2BCB-6874-E145-2EEB545EE02E}"/>
              </a:ext>
            </a:extLst>
          </p:cNvPr>
          <p:cNvSpPr/>
          <p:nvPr/>
        </p:nvSpPr>
        <p:spPr>
          <a:xfrm>
            <a:off x="3666290" y="3757344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6000" dirty="0"/>
          </a:p>
        </p:txBody>
      </p:sp>
      <p:sp>
        <p:nvSpPr>
          <p:cNvPr id="43" name="Text 4">
            <a:extLst>
              <a:ext uri="{FF2B5EF4-FFF2-40B4-BE49-F238E27FC236}">
                <a16:creationId xmlns:a16="http://schemas.microsoft.com/office/drawing/2014/main" id="{8732E6DD-A445-926B-1BA8-C5783280602B}"/>
              </a:ext>
            </a:extLst>
          </p:cNvPr>
          <p:cNvSpPr/>
          <p:nvPr/>
        </p:nvSpPr>
        <p:spPr>
          <a:xfrm>
            <a:off x="3631652" y="4954428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6000" dirty="0"/>
          </a:p>
        </p:txBody>
      </p:sp>
      <p:sp>
        <p:nvSpPr>
          <p:cNvPr id="44" name="Text 4">
            <a:extLst>
              <a:ext uri="{FF2B5EF4-FFF2-40B4-BE49-F238E27FC236}">
                <a16:creationId xmlns:a16="http://schemas.microsoft.com/office/drawing/2014/main" id="{6323658D-6299-050E-1896-8E9EBC3C5F7C}"/>
              </a:ext>
            </a:extLst>
          </p:cNvPr>
          <p:cNvSpPr/>
          <p:nvPr/>
        </p:nvSpPr>
        <p:spPr>
          <a:xfrm>
            <a:off x="3631651" y="6064455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6000" dirty="0"/>
          </a:p>
        </p:txBody>
      </p:sp>
      <p:sp>
        <p:nvSpPr>
          <p:cNvPr id="45" name="Text 4">
            <a:extLst>
              <a:ext uri="{FF2B5EF4-FFF2-40B4-BE49-F238E27FC236}">
                <a16:creationId xmlns:a16="http://schemas.microsoft.com/office/drawing/2014/main" id="{84F8E367-6136-6A1E-B9A4-7E0E583A081E}"/>
              </a:ext>
            </a:extLst>
          </p:cNvPr>
          <p:cNvSpPr/>
          <p:nvPr/>
        </p:nvSpPr>
        <p:spPr>
          <a:xfrm>
            <a:off x="3631651" y="719377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6000" dirty="0"/>
          </a:p>
        </p:txBody>
      </p:sp>
      <p:sp>
        <p:nvSpPr>
          <p:cNvPr id="46" name="Text 4">
            <a:extLst>
              <a:ext uri="{FF2B5EF4-FFF2-40B4-BE49-F238E27FC236}">
                <a16:creationId xmlns:a16="http://schemas.microsoft.com/office/drawing/2014/main" id="{26010FC6-6C42-8152-DF65-FA5611952F9D}"/>
              </a:ext>
            </a:extLst>
          </p:cNvPr>
          <p:cNvSpPr/>
          <p:nvPr/>
        </p:nvSpPr>
        <p:spPr>
          <a:xfrm>
            <a:off x="3603942" y="8360289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6000" dirty="0"/>
          </a:p>
        </p:txBody>
      </p:sp>
      <p:sp>
        <p:nvSpPr>
          <p:cNvPr id="47" name="Text 4">
            <a:extLst>
              <a:ext uri="{FF2B5EF4-FFF2-40B4-BE49-F238E27FC236}">
                <a16:creationId xmlns:a16="http://schemas.microsoft.com/office/drawing/2014/main" id="{719E6150-8DA9-BBA8-90A7-05F24D7AEDD6}"/>
              </a:ext>
            </a:extLst>
          </p:cNvPr>
          <p:cNvSpPr/>
          <p:nvPr/>
        </p:nvSpPr>
        <p:spPr>
          <a:xfrm>
            <a:off x="6286956" y="3757343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48" name="Text 4">
            <a:extLst>
              <a:ext uri="{FF2B5EF4-FFF2-40B4-BE49-F238E27FC236}">
                <a16:creationId xmlns:a16="http://schemas.microsoft.com/office/drawing/2014/main" id="{20722493-CF48-1E65-5819-57818947C95A}"/>
              </a:ext>
            </a:extLst>
          </p:cNvPr>
          <p:cNvSpPr/>
          <p:nvPr/>
        </p:nvSpPr>
        <p:spPr>
          <a:xfrm>
            <a:off x="6286955" y="4954427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49" name="Text 4">
            <a:extLst>
              <a:ext uri="{FF2B5EF4-FFF2-40B4-BE49-F238E27FC236}">
                <a16:creationId xmlns:a16="http://schemas.microsoft.com/office/drawing/2014/main" id="{9AB61060-2495-7453-7E66-B6BF942B91EB}"/>
              </a:ext>
            </a:extLst>
          </p:cNvPr>
          <p:cNvSpPr/>
          <p:nvPr/>
        </p:nvSpPr>
        <p:spPr>
          <a:xfrm>
            <a:off x="8650017" y="375734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50" name="Text 4">
            <a:extLst>
              <a:ext uri="{FF2B5EF4-FFF2-40B4-BE49-F238E27FC236}">
                <a16:creationId xmlns:a16="http://schemas.microsoft.com/office/drawing/2014/main" id="{24498D25-613B-88B9-6BE5-B29C51A14567}"/>
              </a:ext>
            </a:extLst>
          </p:cNvPr>
          <p:cNvSpPr/>
          <p:nvPr/>
        </p:nvSpPr>
        <p:spPr>
          <a:xfrm>
            <a:off x="11186812" y="4954426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51" name="Text 4">
            <a:extLst>
              <a:ext uri="{FF2B5EF4-FFF2-40B4-BE49-F238E27FC236}">
                <a16:creationId xmlns:a16="http://schemas.microsoft.com/office/drawing/2014/main" id="{0D14F59D-0225-E2CE-FA57-E3DC44FF139B}"/>
              </a:ext>
            </a:extLst>
          </p:cNvPr>
          <p:cNvSpPr/>
          <p:nvPr/>
        </p:nvSpPr>
        <p:spPr>
          <a:xfrm>
            <a:off x="13603126" y="719377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2F6CF535-49B5-51AD-743D-E9FDEC2E4107}"/>
              </a:ext>
            </a:extLst>
          </p:cNvPr>
          <p:cNvSpPr/>
          <p:nvPr/>
        </p:nvSpPr>
        <p:spPr>
          <a:xfrm>
            <a:off x="16041754" y="3568270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✅</a:t>
            </a:r>
            <a:endParaRPr lang="en-US" sz="4800" dirty="0"/>
          </a:p>
        </p:txBody>
      </p:sp>
      <p:sp>
        <p:nvSpPr>
          <p:cNvPr id="53" name="Text 10">
            <a:extLst>
              <a:ext uri="{FF2B5EF4-FFF2-40B4-BE49-F238E27FC236}">
                <a16:creationId xmlns:a16="http://schemas.microsoft.com/office/drawing/2014/main" id="{0A86991E-F48B-D02D-0528-141DAABB5F01}"/>
              </a:ext>
            </a:extLst>
          </p:cNvPr>
          <p:cNvSpPr/>
          <p:nvPr/>
        </p:nvSpPr>
        <p:spPr>
          <a:xfrm>
            <a:off x="6286954" y="6065184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4" name="Text 10">
            <a:extLst>
              <a:ext uri="{FF2B5EF4-FFF2-40B4-BE49-F238E27FC236}">
                <a16:creationId xmlns:a16="http://schemas.microsoft.com/office/drawing/2014/main" id="{292EB33F-64BE-5883-C682-8BBB1BFD98E8}"/>
              </a:ext>
            </a:extLst>
          </p:cNvPr>
          <p:cNvSpPr/>
          <p:nvPr/>
        </p:nvSpPr>
        <p:spPr>
          <a:xfrm>
            <a:off x="6280027" y="7142260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5" name="Text 10">
            <a:extLst>
              <a:ext uri="{FF2B5EF4-FFF2-40B4-BE49-F238E27FC236}">
                <a16:creationId xmlns:a16="http://schemas.microsoft.com/office/drawing/2014/main" id="{099F324B-9E89-9F22-4271-754848A44DD2}"/>
              </a:ext>
            </a:extLst>
          </p:cNvPr>
          <p:cNvSpPr/>
          <p:nvPr/>
        </p:nvSpPr>
        <p:spPr>
          <a:xfrm>
            <a:off x="6280026" y="8263063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6" name="Text 10">
            <a:extLst>
              <a:ext uri="{FF2B5EF4-FFF2-40B4-BE49-F238E27FC236}">
                <a16:creationId xmlns:a16="http://schemas.microsoft.com/office/drawing/2014/main" id="{A3BA36AB-8A97-CD46-2047-A601B1AED4CE}"/>
              </a:ext>
            </a:extLst>
          </p:cNvPr>
          <p:cNvSpPr/>
          <p:nvPr/>
        </p:nvSpPr>
        <p:spPr>
          <a:xfrm>
            <a:off x="8656944" y="4952936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7" name="Text 10">
            <a:extLst>
              <a:ext uri="{FF2B5EF4-FFF2-40B4-BE49-F238E27FC236}">
                <a16:creationId xmlns:a16="http://schemas.microsoft.com/office/drawing/2014/main" id="{E4381269-6D9E-CFCA-FAF7-AC49B2D48AFB}"/>
              </a:ext>
            </a:extLst>
          </p:cNvPr>
          <p:cNvSpPr/>
          <p:nvPr/>
        </p:nvSpPr>
        <p:spPr>
          <a:xfrm>
            <a:off x="8656944" y="6064455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8" name="Text 10">
            <a:extLst>
              <a:ext uri="{FF2B5EF4-FFF2-40B4-BE49-F238E27FC236}">
                <a16:creationId xmlns:a16="http://schemas.microsoft.com/office/drawing/2014/main" id="{B89826B4-52E4-5DD6-99C6-C401E9F78548}"/>
              </a:ext>
            </a:extLst>
          </p:cNvPr>
          <p:cNvSpPr/>
          <p:nvPr/>
        </p:nvSpPr>
        <p:spPr>
          <a:xfrm>
            <a:off x="8638790" y="719377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59" name="Text 10">
            <a:extLst>
              <a:ext uri="{FF2B5EF4-FFF2-40B4-BE49-F238E27FC236}">
                <a16:creationId xmlns:a16="http://schemas.microsoft.com/office/drawing/2014/main" id="{F3132547-F389-2993-1076-1C8DE2911D6E}"/>
              </a:ext>
            </a:extLst>
          </p:cNvPr>
          <p:cNvSpPr/>
          <p:nvPr/>
        </p:nvSpPr>
        <p:spPr>
          <a:xfrm>
            <a:off x="8656943" y="8259357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0" name="Text 10">
            <a:extLst>
              <a:ext uri="{FF2B5EF4-FFF2-40B4-BE49-F238E27FC236}">
                <a16:creationId xmlns:a16="http://schemas.microsoft.com/office/drawing/2014/main" id="{F0A8EDE1-B913-2B7B-07DF-81D292749EA0}"/>
              </a:ext>
            </a:extLst>
          </p:cNvPr>
          <p:cNvSpPr/>
          <p:nvPr/>
        </p:nvSpPr>
        <p:spPr>
          <a:xfrm>
            <a:off x="11097091" y="3757341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1" name="Text 10">
            <a:extLst>
              <a:ext uri="{FF2B5EF4-FFF2-40B4-BE49-F238E27FC236}">
                <a16:creationId xmlns:a16="http://schemas.microsoft.com/office/drawing/2014/main" id="{5CE3A72C-3436-D7E3-886F-B7A470A17B10}"/>
              </a:ext>
            </a:extLst>
          </p:cNvPr>
          <p:cNvSpPr/>
          <p:nvPr/>
        </p:nvSpPr>
        <p:spPr>
          <a:xfrm>
            <a:off x="11186811" y="6019716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2" name="Text 10">
            <a:extLst>
              <a:ext uri="{FF2B5EF4-FFF2-40B4-BE49-F238E27FC236}">
                <a16:creationId xmlns:a16="http://schemas.microsoft.com/office/drawing/2014/main" id="{BD9B19A8-0FD4-1913-2883-7A757B5AEF3C}"/>
              </a:ext>
            </a:extLst>
          </p:cNvPr>
          <p:cNvSpPr/>
          <p:nvPr/>
        </p:nvSpPr>
        <p:spPr>
          <a:xfrm>
            <a:off x="11186810" y="7189537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3" name="Text 10">
            <a:extLst>
              <a:ext uri="{FF2B5EF4-FFF2-40B4-BE49-F238E27FC236}">
                <a16:creationId xmlns:a16="http://schemas.microsoft.com/office/drawing/2014/main" id="{22EA33E6-AC11-B805-143E-2D60EED00B77}"/>
              </a:ext>
            </a:extLst>
          </p:cNvPr>
          <p:cNvSpPr/>
          <p:nvPr/>
        </p:nvSpPr>
        <p:spPr>
          <a:xfrm>
            <a:off x="11187147" y="822690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4" name="Text 10">
            <a:extLst>
              <a:ext uri="{FF2B5EF4-FFF2-40B4-BE49-F238E27FC236}">
                <a16:creationId xmlns:a16="http://schemas.microsoft.com/office/drawing/2014/main" id="{75F70896-CBDE-10DE-C952-E8D58D423D33}"/>
              </a:ext>
            </a:extLst>
          </p:cNvPr>
          <p:cNvSpPr/>
          <p:nvPr/>
        </p:nvSpPr>
        <p:spPr>
          <a:xfrm>
            <a:off x="13572211" y="3714164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5" name="Text 10">
            <a:extLst>
              <a:ext uri="{FF2B5EF4-FFF2-40B4-BE49-F238E27FC236}">
                <a16:creationId xmlns:a16="http://schemas.microsoft.com/office/drawing/2014/main" id="{030852CF-0913-BABB-F240-2F495A433C93}"/>
              </a:ext>
            </a:extLst>
          </p:cNvPr>
          <p:cNvSpPr/>
          <p:nvPr/>
        </p:nvSpPr>
        <p:spPr>
          <a:xfrm>
            <a:off x="13556801" y="4887154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6" name="Text 10">
            <a:extLst>
              <a:ext uri="{FF2B5EF4-FFF2-40B4-BE49-F238E27FC236}">
                <a16:creationId xmlns:a16="http://schemas.microsoft.com/office/drawing/2014/main" id="{AB0FA763-3772-8491-3EF2-07AEF9926CE2}"/>
              </a:ext>
            </a:extLst>
          </p:cNvPr>
          <p:cNvSpPr/>
          <p:nvPr/>
        </p:nvSpPr>
        <p:spPr>
          <a:xfrm>
            <a:off x="13529429" y="600437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7" name="Text 10">
            <a:extLst>
              <a:ext uri="{FF2B5EF4-FFF2-40B4-BE49-F238E27FC236}">
                <a16:creationId xmlns:a16="http://schemas.microsoft.com/office/drawing/2014/main" id="{0FFB8E82-B54E-977A-0D1E-EDE29268819D}"/>
              </a:ext>
            </a:extLst>
          </p:cNvPr>
          <p:cNvSpPr/>
          <p:nvPr/>
        </p:nvSpPr>
        <p:spPr>
          <a:xfrm>
            <a:off x="13603125" y="8259356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8" name="Text 10">
            <a:extLst>
              <a:ext uri="{FF2B5EF4-FFF2-40B4-BE49-F238E27FC236}">
                <a16:creationId xmlns:a16="http://schemas.microsoft.com/office/drawing/2014/main" id="{39DC72C9-65FD-E7B2-3A8B-700145CA0A7A}"/>
              </a:ext>
            </a:extLst>
          </p:cNvPr>
          <p:cNvSpPr/>
          <p:nvPr/>
        </p:nvSpPr>
        <p:spPr>
          <a:xfrm>
            <a:off x="16027898" y="4887153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69" name="Text 10">
            <a:extLst>
              <a:ext uri="{FF2B5EF4-FFF2-40B4-BE49-F238E27FC236}">
                <a16:creationId xmlns:a16="http://schemas.microsoft.com/office/drawing/2014/main" id="{47F3BA3A-88DA-A97E-2FA7-4D26B3F7C5C5}"/>
              </a:ext>
            </a:extLst>
          </p:cNvPr>
          <p:cNvSpPr/>
          <p:nvPr/>
        </p:nvSpPr>
        <p:spPr>
          <a:xfrm>
            <a:off x="16050667" y="6004371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70" name="Text 10">
            <a:extLst>
              <a:ext uri="{FF2B5EF4-FFF2-40B4-BE49-F238E27FC236}">
                <a16:creationId xmlns:a16="http://schemas.microsoft.com/office/drawing/2014/main" id="{2D62901F-5D25-F4A9-FAFD-CC5C47416999}"/>
              </a:ext>
            </a:extLst>
          </p:cNvPr>
          <p:cNvSpPr/>
          <p:nvPr/>
        </p:nvSpPr>
        <p:spPr>
          <a:xfrm>
            <a:off x="16027897" y="7148842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  <p:sp>
        <p:nvSpPr>
          <p:cNvPr id="71" name="Text 10">
            <a:extLst>
              <a:ext uri="{FF2B5EF4-FFF2-40B4-BE49-F238E27FC236}">
                <a16:creationId xmlns:a16="http://schemas.microsoft.com/office/drawing/2014/main" id="{2FF1A5C1-CE00-19E9-FCCE-70EAF61688D7}"/>
              </a:ext>
            </a:extLst>
          </p:cNvPr>
          <p:cNvSpPr/>
          <p:nvPr/>
        </p:nvSpPr>
        <p:spPr>
          <a:xfrm>
            <a:off x="16041753" y="8251400"/>
            <a:ext cx="1423987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❌</a:t>
            </a:r>
            <a:endParaRPr lang="en-US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70A4E-D56A-AB4A-B915-931F908E6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B21FAD5-A63E-7AFC-95B1-7E179D00F917}"/>
              </a:ext>
            </a:extLst>
          </p:cNvPr>
          <p:cNvGrpSpPr/>
          <p:nvPr/>
        </p:nvGrpSpPr>
        <p:grpSpPr>
          <a:xfrm>
            <a:off x="2380617" y="6674034"/>
            <a:ext cx="3296071" cy="946825"/>
            <a:chOff x="0" y="0"/>
            <a:chExt cx="922973" cy="2651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4CA900-1565-E3D7-6A44-470329C8B4BD}"/>
                </a:ext>
              </a:extLst>
            </p:cNvPr>
            <p:cNvSpPr/>
            <p:nvPr/>
          </p:nvSpPr>
          <p:spPr>
            <a:xfrm>
              <a:off x="0" y="0"/>
              <a:ext cx="922973" cy="265132"/>
            </a:xfrm>
            <a:custGeom>
              <a:avLst/>
              <a:gdLst/>
              <a:ahLst/>
              <a:cxnLst/>
              <a:rect l="l" t="t" r="r" b="b"/>
              <a:pathLst>
                <a:path w="922973" h="265132">
                  <a:moveTo>
                    <a:pt x="0" y="0"/>
                  </a:moveTo>
                  <a:lnTo>
                    <a:pt x="922973" y="0"/>
                  </a:lnTo>
                  <a:lnTo>
                    <a:pt x="922973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1A1952-CC12-4B2F-AE55-7B6CDE3729F9}"/>
                </a:ext>
              </a:extLst>
            </p:cNvPr>
            <p:cNvSpPr txBox="1"/>
            <p:nvPr/>
          </p:nvSpPr>
          <p:spPr>
            <a:xfrm>
              <a:off x="0" y="-38100"/>
              <a:ext cx="922973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5F13B768-57A4-320D-2898-B362740FCDDF}"/>
              </a:ext>
            </a:extLst>
          </p:cNvPr>
          <p:cNvSpPr txBox="1"/>
          <p:nvPr/>
        </p:nvSpPr>
        <p:spPr>
          <a:xfrm>
            <a:off x="2819400" y="1114058"/>
            <a:ext cx="13182600" cy="1576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ea typeface="Open Sans Extra Bold"/>
                <a:cs typeface="Open Sans Extra Bold"/>
                <a:sym typeface="Open Sans Extra Bold"/>
              </a:rPr>
              <a:t>Our </a:t>
            </a:r>
            <a:r>
              <a:rPr lang="en-GB" sz="4800" b="1" dirty="0"/>
              <a:t>Experienced Team </a:t>
            </a:r>
          </a:p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GB" sz="4800" dirty="0"/>
              <a:t>in AI, Cybersecurity &amp; DeFi Security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683BD5A-62DD-48AF-D791-BAD0CC31036D}"/>
              </a:ext>
            </a:extLst>
          </p:cNvPr>
          <p:cNvGrpSpPr/>
          <p:nvPr/>
        </p:nvGrpSpPr>
        <p:grpSpPr>
          <a:xfrm>
            <a:off x="5847929" y="6674034"/>
            <a:ext cx="3296071" cy="946825"/>
            <a:chOff x="0" y="0"/>
            <a:chExt cx="922973" cy="26513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2C056D8-5215-198E-B2AD-A6D47BA85619}"/>
                </a:ext>
              </a:extLst>
            </p:cNvPr>
            <p:cNvSpPr/>
            <p:nvPr/>
          </p:nvSpPr>
          <p:spPr>
            <a:xfrm>
              <a:off x="0" y="0"/>
              <a:ext cx="922973" cy="265132"/>
            </a:xfrm>
            <a:custGeom>
              <a:avLst/>
              <a:gdLst/>
              <a:ahLst/>
              <a:cxnLst/>
              <a:rect l="l" t="t" r="r" b="b"/>
              <a:pathLst>
                <a:path w="922973" h="265132">
                  <a:moveTo>
                    <a:pt x="0" y="0"/>
                  </a:moveTo>
                  <a:lnTo>
                    <a:pt x="922973" y="0"/>
                  </a:lnTo>
                  <a:lnTo>
                    <a:pt x="922973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17AC2E4-522A-84A3-47BC-A56F14C3817E}"/>
                </a:ext>
              </a:extLst>
            </p:cNvPr>
            <p:cNvSpPr txBox="1"/>
            <p:nvPr/>
          </p:nvSpPr>
          <p:spPr>
            <a:xfrm>
              <a:off x="0" y="-38100"/>
              <a:ext cx="922973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393CF3-CE6F-227C-3908-0F59BD1581B1}"/>
              </a:ext>
            </a:extLst>
          </p:cNvPr>
          <p:cNvGrpSpPr/>
          <p:nvPr/>
        </p:nvGrpSpPr>
        <p:grpSpPr>
          <a:xfrm>
            <a:off x="9314215" y="6674034"/>
            <a:ext cx="3296071" cy="946825"/>
            <a:chOff x="0" y="0"/>
            <a:chExt cx="922973" cy="26513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8A34D0F-C0FE-6987-11A6-AB26EC4B19DD}"/>
                </a:ext>
              </a:extLst>
            </p:cNvPr>
            <p:cNvSpPr/>
            <p:nvPr/>
          </p:nvSpPr>
          <p:spPr>
            <a:xfrm>
              <a:off x="0" y="0"/>
              <a:ext cx="922973" cy="265132"/>
            </a:xfrm>
            <a:custGeom>
              <a:avLst/>
              <a:gdLst/>
              <a:ahLst/>
              <a:cxnLst/>
              <a:rect l="l" t="t" r="r" b="b"/>
              <a:pathLst>
                <a:path w="922973" h="265132">
                  <a:moveTo>
                    <a:pt x="0" y="0"/>
                  </a:moveTo>
                  <a:lnTo>
                    <a:pt x="922973" y="0"/>
                  </a:lnTo>
                  <a:lnTo>
                    <a:pt x="922973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1B64648-E900-6128-D42E-BB118DF1C1D0}"/>
                </a:ext>
              </a:extLst>
            </p:cNvPr>
            <p:cNvSpPr txBox="1"/>
            <p:nvPr/>
          </p:nvSpPr>
          <p:spPr>
            <a:xfrm>
              <a:off x="0" y="-38100"/>
              <a:ext cx="922973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E54CF99-77C2-A0E8-72BE-21CE4A0FD628}"/>
              </a:ext>
            </a:extLst>
          </p:cNvPr>
          <p:cNvGrpSpPr/>
          <p:nvPr/>
        </p:nvGrpSpPr>
        <p:grpSpPr>
          <a:xfrm>
            <a:off x="12780502" y="6674034"/>
            <a:ext cx="3296071" cy="946825"/>
            <a:chOff x="0" y="0"/>
            <a:chExt cx="922973" cy="26513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B82A17B-C579-4B8E-7BA6-9258ADD93D75}"/>
                </a:ext>
              </a:extLst>
            </p:cNvPr>
            <p:cNvSpPr/>
            <p:nvPr/>
          </p:nvSpPr>
          <p:spPr>
            <a:xfrm>
              <a:off x="0" y="0"/>
              <a:ext cx="922973" cy="265132"/>
            </a:xfrm>
            <a:custGeom>
              <a:avLst/>
              <a:gdLst/>
              <a:ahLst/>
              <a:cxnLst/>
              <a:rect l="l" t="t" r="r" b="b"/>
              <a:pathLst>
                <a:path w="922973" h="265132">
                  <a:moveTo>
                    <a:pt x="0" y="0"/>
                  </a:moveTo>
                  <a:lnTo>
                    <a:pt x="922973" y="0"/>
                  </a:lnTo>
                  <a:lnTo>
                    <a:pt x="922973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3CEBB45-5A50-4B43-CBB4-89F706837212}"/>
                </a:ext>
              </a:extLst>
            </p:cNvPr>
            <p:cNvSpPr txBox="1"/>
            <p:nvPr/>
          </p:nvSpPr>
          <p:spPr>
            <a:xfrm>
              <a:off x="0" y="-38100"/>
              <a:ext cx="922973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27B7C801-FA48-BD3F-A244-E3FDA1014512}"/>
              </a:ext>
            </a:extLst>
          </p:cNvPr>
          <p:cNvSpPr txBox="1"/>
          <p:nvPr/>
        </p:nvSpPr>
        <p:spPr>
          <a:xfrm>
            <a:off x="2707929" y="6786687"/>
            <a:ext cx="2641447" cy="35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00" b="1" spc="39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Dr Bogdan Adamyk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3B48296-9780-30DC-CF3F-7515A0F45EF2}"/>
              </a:ext>
            </a:extLst>
          </p:cNvPr>
          <p:cNvSpPr txBox="1"/>
          <p:nvPr/>
        </p:nvSpPr>
        <p:spPr>
          <a:xfrm>
            <a:off x="2707929" y="7158015"/>
            <a:ext cx="2641447" cy="28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CEO &amp; Founder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BB987EE-EE6A-2A5F-4BD6-CA45166C38CE}"/>
              </a:ext>
            </a:extLst>
          </p:cNvPr>
          <p:cNvSpPr txBox="1"/>
          <p:nvPr/>
        </p:nvSpPr>
        <p:spPr>
          <a:xfrm>
            <a:off x="6004000" y="6786687"/>
            <a:ext cx="2982903" cy="3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00" b="1" spc="39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Prof </a:t>
            </a:r>
            <a:r>
              <a:rPr lang="en-US" sz="2000" b="1" spc="39" dirty="0" err="1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Vladlena</a:t>
            </a:r>
            <a:r>
              <a:rPr lang="en-US" sz="2000" b="1" spc="39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 Benson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9863304B-56B7-4BAD-D5B7-E542B9094D40}"/>
              </a:ext>
            </a:extLst>
          </p:cNvPr>
          <p:cNvSpPr txBox="1"/>
          <p:nvPr/>
        </p:nvSpPr>
        <p:spPr>
          <a:xfrm>
            <a:off x="6175241" y="7158015"/>
            <a:ext cx="2641447" cy="2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CEO &amp; Project Manager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7686E64-09FE-100C-2E96-682C0B569DFC}"/>
              </a:ext>
            </a:extLst>
          </p:cNvPr>
          <p:cNvSpPr txBox="1"/>
          <p:nvPr/>
        </p:nvSpPr>
        <p:spPr>
          <a:xfrm>
            <a:off x="9641527" y="6786687"/>
            <a:ext cx="2641447" cy="35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00" b="1" spc="39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Dr Asma Patel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C5BA785-4462-7806-24B6-C6D9F430EB36}"/>
              </a:ext>
            </a:extLst>
          </p:cNvPr>
          <p:cNvSpPr txBox="1"/>
          <p:nvPr/>
        </p:nvSpPr>
        <p:spPr>
          <a:xfrm>
            <a:off x="9641527" y="7158015"/>
            <a:ext cx="2641447" cy="2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AI &amp; Cybersecurity Expert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3724E6E9-A250-1885-7584-26DA553922BC}"/>
              </a:ext>
            </a:extLst>
          </p:cNvPr>
          <p:cNvSpPr txBox="1"/>
          <p:nvPr/>
        </p:nvSpPr>
        <p:spPr>
          <a:xfrm>
            <a:off x="12937598" y="6786687"/>
            <a:ext cx="2969785" cy="3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000" b="1" spc="39" dirty="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Dr Haider Al-Khateeb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637DA07-2C48-6F7D-8E5A-E01C7E135EA2}"/>
              </a:ext>
            </a:extLst>
          </p:cNvPr>
          <p:cNvSpPr txBox="1"/>
          <p:nvPr/>
        </p:nvSpPr>
        <p:spPr>
          <a:xfrm>
            <a:off x="13107814" y="7158015"/>
            <a:ext cx="2641447" cy="2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3"/>
              </a:lnSpc>
            </a:pPr>
            <a:r>
              <a:rPr lang="en-US" sz="1587" spc="-31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Blockchain &amp; DeFi Expert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20090425-0230-63D2-E9BD-7B7F1522B86A}"/>
              </a:ext>
            </a:extLst>
          </p:cNvPr>
          <p:cNvGrpSpPr/>
          <p:nvPr/>
        </p:nvGrpSpPr>
        <p:grpSpPr>
          <a:xfrm>
            <a:off x="-1766494" y="9340175"/>
            <a:ext cx="21820987" cy="946825"/>
            <a:chOff x="0" y="0"/>
            <a:chExt cx="6110362" cy="265132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7A44F4CE-3793-6749-1327-EC24A3A9A63E}"/>
                </a:ext>
              </a:extLst>
            </p:cNvPr>
            <p:cNvSpPr/>
            <p:nvPr/>
          </p:nvSpPr>
          <p:spPr>
            <a:xfrm>
              <a:off x="0" y="0"/>
              <a:ext cx="6110362" cy="265132"/>
            </a:xfrm>
            <a:custGeom>
              <a:avLst/>
              <a:gdLst/>
              <a:ahLst/>
              <a:cxnLst/>
              <a:rect l="l" t="t" r="r" b="b"/>
              <a:pathLst>
                <a:path w="6110362" h="26513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C662AAA-C60A-B38C-5C91-355E8673807A}"/>
                </a:ext>
              </a:extLst>
            </p:cNvPr>
            <p:cNvSpPr txBox="1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E537DAD9-1C97-934B-8BA0-17CE448EAED0}"/>
              </a:ext>
            </a:extLst>
          </p:cNvPr>
          <p:cNvGrpSpPr/>
          <p:nvPr/>
        </p:nvGrpSpPr>
        <p:grpSpPr>
          <a:xfrm>
            <a:off x="-1766494" y="-816076"/>
            <a:ext cx="21820987" cy="1762900"/>
            <a:chOff x="0" y="0"/>
            <a:chExt cx="6110362" cy="493651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9CBBDCD6-212A-DB73-A6B9-38B9A04C44C6}"/>
                </a:ext>
              </a:extLst>
            </p:cNvPr>
            <p:cNvSpPr/>
            <p:nvPr/>
          </p:nvSpPr>
          <p:spPr>
            <a:xfrm>
              <a:off x="0" y="0"/>
              <a:ext cx="6110362" cy="493651"/>
            </a:xfrm>
            <a:custGeom>
              <a:avLst/>
              <a:gdLst/>
              <a:ahLst/>
              <a:cxnLst/>
              <a:rect l="l" t="t" r="r" b="b"/>
              <a:pathLst>
                <a:path w="6110362" h="493651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8ED5520A-DBF2-5F81-E10A-E2D84D146A0F}"/>
                </a:ext>
              </a:extLst>
            </p:cNvPr>
            <p:cNvSpPr txBox="1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Picture 41" descr="A person in a suit&#10;&#10;AI-generated content may be incorrect.">
            <a:extLst>
              <a:ext uri="{FF2B5EF4-FFF2-40B4-BE49-F238E27FC236}">
                <a16:creationId xmlns:a16="http://schemas.microsoft.com/office/drawing/2014/main" id="{5AC80492-3C50-19BA-6DE3-3EA8D0AA1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21584"/>
          <a:stretch/>
        </p:blipFill>
        <p:spPr>
          <a:xfrm>
            <a:off x="2367499" y="2866024"/>
            <a:ext cx="3296070" cy="3790561"/>
          </a:xfrm>
          <a:prstGeom prst="rect">
            <a:avLst/>
          </a:prstGeom>
        </p:spPr>
      </p:pic>
      <p:pic>
        <p:nvPicPr>
          <p:cNvPr id="44" name="Picture 43" descr="A person wearing a head scarf&#10;&#10;AI-generated content may be incorrect.">
            <a:extLst>
              <a:ext uri="{FF2B5EF4-FFF2-40B4-BE49-F238E27FC236}">
                <a16:creationId xmlns:a16="http://schemas.microsoft.com/office/drawing/2014/main" id="{E6F175E9-235C-BC62-4F66-34DD36B1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r="29432" b="21983"/>
          <a:stretch/>
        </p:blipFill>
        <p:spPr>
          <a:xfrm>
            <a:off x="9292777" y="2844569"/>
            <a:ext cx="3309189" cy="3790562"/>
          </a:xfrm>
          <a:prstGeom prst="rect">
            <a:avLst/>
          </a:prstGeom>
        </p:spPr>
      </p:pic>
      <p:pic>
        <p:nvPicPr>
          <p:cNvPr id="48" name="Picture 47" descr="A person wearing a blue sweater and glasses&#10;&#10;AI-generated content may be incorrect.">
            <a:extLst>
              <a:ext uri="{FF2B5EF4-FFF2-40B4-BE49-F238E27FC236}">
                <a16:creationId xmlns:a16="http://schemas.microsoft.com/office/drawing/2014/main" id="{18EBFECF-81C4-BC59-B358-917DA31B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r="18372"/>
          <a:stretch/>
        </p:blipFill>
        <p:spPr>
          <a:xfrm>
            <a:off x="12780500" y="2807174"/>
            <a:ext cx="3227169" cy="3818925"/>
          </a:xfrm>
          <a:prstGeom prst="rect">
            <a:avLst/>
          </a:prstGeom>
        </p:spPr>
      </p:pic>
      <p:pic>
        <p:nvPicPr>
          <p:cNvPr id="49" name="Google Shape;126;p28">
            <a:extLst>
              <a:ext uri="{FF2B5EF4-FFF2-40B4-BE49-F238E27FC236}">
                <a16:creationId xmlns:a16="http://schemas.microsoft.com/office/drawing/2014/main" id="{53567820-0FDA-7460-BE15-6101A2B40C4E}"/>
              </a:ext>
            </a:extLst>
          </p:cNvPr>
          <p:cNvPicPr preferRelativeResize="0"/>
          <p:nvPr/>
        </p:nvPicPr>
        <p:blipFill rotWithShape="1">
          <a:blip r:embed="rId5"/>
          <a:srcRect t="23214" b="4743"/>
          <a:stretch/>
        </p:blipFill>
        <p:spPr>
          <a:xfrm>
            <a:off x="16333174" y="1056665"/>
            <a:ext cx="1928953" cy="820333"/>
          </a:xfrm>
          <a:prstGeom prst="rect">
            <a:avLst/>
          </a:prstGeom>
          <a:noFill/>
        </p:spPr>
      </p:pic>
      <p:pic>
        <p:nvPicPr>
          <p:cNvPr id="51" name="Picture 50" descr="A yellow background with black text&#10;&#10;AI-generated content may be incorrect.">
            <a:extLst>
              <a:ext uri="{FF2B5EF4-FFF2-40B4-BE49-F238E27FC236}">
                <a16:creationId xmlns:a16="http://schemas.microsoft.com/office/drawing/2014/main" id="{6FC73486-3C08-0B92-404A-42D582785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63284"/>
            <a:ext cx="1879831" cy="1082886"/>
          </a:xfrm>
          <a:prstGeom prst="rect">
            <a:avLst/>
          </a:prstGeom>
        </p:spPr>
      </p:pic>
      <p:pic>
        <p:nvPicPr>
          <p:cNvPr id="53" name="Picture 52" descr="A person in a suit&#10;&#10;AI-generated content may be incorrect.">
            <a:extLst>
              <a:ext uri="{FF2B5EF4-FFF2-40B4-BE49-F238E27FC236}">
                <a16:creationId xmlns:a16="http://schemas.microsoft.com/office/drawing/2014/main" id="{BE9EA5EF-8015-9FFC-2AFA-3DFAD25F13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7" r="22232"/>
          <a:stretch/>
        </p:blipFill>
        <p:spPr>
          <a:xfrm>
            <a:off x="5833783" y="2849779"/>
            <a:ext cx="3269100" cy="37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08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Custom</PresentationFormat>
  <Paragraphs>144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Heebo Light</vt:lpstr>
      <vt:lpstr>Arial</vt:lpstr>
      <vt:lpstr>Instrument Sans Medium</vt:lpstr>
      <vt:lpstr>Open Sans</vt:lpstr>
      <vt:lpstr>Open Sans Extra Bold</vt:lpstr>
      <vt:lpstr>Poppins Bold</vt:lpstr>
      <vt:lpstr>Wingdings</vt:lpstr>
      <vt:lpstr>Montserrat</vt:lpstr>
      <vt:lpstr>Montserrat Bold</vt:lpstr>
      <vt:lpstr>Calibri</vt:lpstr>
      <vt:lpstr>Times New Roman</vt:lpstr>
      <vt:lpstr>Poppins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Professional Modern Technology Pitch Deck Presentation</dc:title>
  <dc:creator>Bogdan A</dc:creator>
  <cp:lastModifiedBy>Bogdan Adamyk</cp:lastModifiedBy>
  <cp:revision>40</cp:revision>
  <dcterms:created xsi:type="dcterms:W3CDTF">2006-08-16T00:00:00Z</dcterms:created>
  <dcterms:modified xsi:type="dcterms:W3CDTF">2025-02-18T13:07:33Z</dcterms:modified>
  <dc:identifier>DAGe5Z4xYWM</dc:identifier>
</cp:coreProperties>
</file>